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Source Sans 3" panose="020B0604020202020204" charset="0"/>
      <p:regular r:id="rId17"/>
    </p:embeddedFont>
    <p:embeddedFont>
      <p:font typeface="Source Serif 4 Semi Bold"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50" d="100"/>
          <a:sy n="50" d="100"/>
        </p:scale>
        <p:origin x="1522" y="5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4629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www.pcloud.com"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12088" y="403027"/>
            <a:ext cx="8119824" cy="6454378"/>
          </a:xfrm>
          <a:prstGeom prst="rect">
            <a:avLst/>
          </a:prstGeom>
          <a:noFill/>
          <a:ln/>
        </p:spPr>
        <p:txBody>
          <a:bodyPr wrap="square" lIns="0" tIns="0" rIns="0" bIns="0" rtlCol="0" anchor="t"/>
          <a:lstStyle/>
          <a:p>
            <a:pPr marL="0" indent="0" algn="l">
              <a:lnSpc>
                <a:spcPts val="10150"/>
              </a:lnSpc>
              <a:buNone/>
            </a:pPr>
            <a:r>
              <a:rPr lang="en-US" sz="8100" dirty="0">
                <a:solidFill>
                  <a:srgbClr val="000000"/>
                </a:solidFill>
                <a:latin typeface="Source Serif 4 Semi Bold" pitchFamily="34" charset="0"/>
                <a:ea typeface="Source Serif 4 Semi Bold" pitchFamily="34" charset="-122"/>
                <a:cs typeface="Source Serif 4 Semi Bold" pitchFamily="34" charset="-120"/>
              </a:rPr>
              <a:t>pCloud: Platforma </a:t>
            </a:r>
            <a:r>
              <a:rPr lang="en-US" sz="8100" dirty="0">
                <a:solidFill>
                  <a:srgbClr val="BE49DF"/>
                </a:solidFill>
                <a:latin typeface="Source Serif 4 Semi Bold" pitchFamily="34" charset="0"/>
                <a:ea typeface="Source Serif 4 Semi Bold" pitchFamily="34" charset="-122"/>
                <a:cs typeface="Source Serif 4 Semi Bold" pitchFamily="34" charset="-120"/>
              </a:rPr>
              <a:t>Stocare și Partajare</a:t>
            </a:r>
            <a:r>
              <a:rPr lang="en-US" sz="8100" dirty="0">
                <a:solidFill>
                  <a:srgbClr val="000000"/>
                </a:solidFill>
                <a:latin typeface="Source Serif 4 Semi Bold" pitchFamily="34" charset="0"/>
                <a:ea typeface="Source Serif 4 Semi Bold" pitchFamily="34" charset="-122"/>
                <a:cs typeface="Source Serif 4 Semi Bold" pitchFamily="34" charset="-120"/>
              </a:rPr>
              <a:t> în Cloud</a:t>
            </a:r>
            <a:endParaRPr lang="en-US" sz="8100" dirty="0"/>
          </a:p>
        </p:txBody>
      </p:sp>
      <p:sp>
        <p:nvSpPr>
          <p:cNvPr id="4" name="Text 1"/>
          <p:cNvSpPr/>
          <p:nvPr/>
        </p:nvSpPr>
        <p:spPr>
          <a:xfrm>
            <a:off x="512088" y="7076837"/>
            <a:ext cx="8119824" cy="292537"/>
          </a:xfrm>
          <a:prstGeom prst="rect">
            <a:avLst/>
          </a:prstGeom>
          <a:noFill/>
          <a:ln/>
        </p:spPr>
        <p:txBody>
          <a:bodyPr wrap="none" lIns="0" tIns="0" rIns="0" bIns="0" rtlCol="0" anchor="t"/>
          <a:lstStyle/>
          <a:p>
            <a:pPr marL="0" indent="0" algn="l">
              <a:lnSpc>
                <a:spcPts val="2300"/>
              </a:lnSpc>
              <a:buNone/>
            </a:pPr>
            <a:r>
              <a:rPr lang="en-US" sz="1400" dirty="0">
                <a:solidFill>
                  <a:srgbClr val="272525"/>
                </a:solidFill>
                <a:latin typeface="Source Sans 3" pitchFamily="34" charset="0"/>
                <a:ea typeface="Source Sans 3" pitchFamily="34" charset="-122"/>
                <a:cs typeface="Source Sans 3" pitchFamily="34" charset="-120"/>
              </a:rPr>
              <a:t>Prezentare Elaborată de: </a:t>
            </a:r>
            <a:r>
              <a:rPr lang="en-US" sz="1400" b="1" dirty="0">
                <a:solidFill>
                  <a:srgbClr val="272525"/>
                </a:solidFill>
                <a:latin typeface="Source Sans 3" pitchFamily="34" charset="0"/>
                <a:ea typeface="Source Sans 3" pitchFamily="34" charset="-122"/>
                <a:cs typeface="Source Sans 3" pitchFamily="34" charset="-120"/>
              </a:rPr>
              <a:t>Chiriac Ion</a:t>
            </a:r>
            <a:endParaRPr lang="en-US" sz="1400" dirty="0"/>
          </a:p>
        </p:txBody>
      </p:sp>
      <p:sp>
        <p:nvSpPr>
          <p:cNvPr id="5" name="Text 2"/>
          <p:cNvSpPr/>
          <p:nvPr/>
        </p:nvSpPr>
        <p:spPr>
          <a:xfrm>
            <a:off x="512088" y="7533918"/>
            <a:ext cx="8119824" cy="292537"/>
          </a:xfrm>
          <a:prstGeom prst="rect">
            <a:avLst/>
          </a:prstGeom>
          <a:noFill/>
          <a:ln/>
        </p:spPr>
        <p:txBody>
          <a:bodyPr wrap="none" lIns="0" tIns="0" rIns="0" bIns="0" rtlCol="0" anchor="t"/>
          <a:lstStyle/>
          <a:p>
            <a:pPr marL="0" indent="0" algn="l">
              <a:lnSpc>
                <a:spcPts val="2300"/>
              </a:lnSpc>
              <a:buNone/>
            </a:pPr>
            <a:r>
              <a:rPr lang="en-US" sz="1400" dirty="0">
                <a:solidFill>
                  <a:srgbClr val="272525"/>
                </a:solidFill>
                <a:latin typeface="Source Sans 3" pitchFamily="34" charset="0"/>
                <a:ea typeface="Source Sans 3" pitchFamily="34" charset="-122"/>
                <a:cs typeface="Source Sans 3" pitchFamily="34" charset="-120"/>
              </a:rPr>
              <a:t>Grupa: IT 2501</a:t>
            </a: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31746" y="496372"/>
            <a:ext cx="6950750" cy="530781"/>
          </a:xfrm>
          <a:prstGeom prst="rect">
            <a:avLst/>
          </a:prstGeom>
          <a:noFill/>
          <a:ln/>
        </p:spPr>
        <p:txBody>
          <a:bodyPr wrap="none" lIns="0" tIns="0" rIns="0" bIns="0" rtlCol="0" anchor="t"/>
          <a:lstStyle/>
          <a:p>
            <a:pPr marL="0" indent="0" algn="l">
              <a:lnSpc>
                <a:spcPts val="4150"/>
              </a:lnSpc>
              <a:buNone/>
            </a:pPr>
            <a:r>
              <a:rPr lang="en-US" sz="3300" dirty="0">
                <a:solidFill>
                  <a:srgbClr val="000000"/>
                </a:solidFill>
                <a:latin typeface="Source Serif 4 Semi Bold" pitchFamily="34" charset="0"/>
                <a:ea typeface="Source Serif 4 Semi Bold" pitchFamily="34" charset="-122"/>
                <a:cs typeface="Source Serif 4 Semi Bold" pitchFamily="34" charset="-120"/>
              </a:rPr>
              <a:t>Concluzie și Resurse Bibliografice</a:t>
            </a:r>
            <a:endParaRPr lang="en-US" sz="3300" dirty="0"/>
          </a:p>
        </p:txBody>
      </p:sp>
      <p:sp>
        <p:nvSpPr>
          <p:cNvPr id="3" name="Text 1"/>
          <p:cNvSpPr/>
          <p:nvPr/>
        </p:nvSpPr>
        <p:spPr>
          <a:xfrm>
            <a:off x="631746" y="1297900"/>
            <a:ext cx="8666321" cy="318492"/>
          </a:xfrm>
          <a:prstGeom prst="rect">
            <a:avLst/>
          </a:prstGeom>
          <a:noFill/>
          <a:ln/>
        </p:spPr>
        <p:txBody>
          <a:bodyPr wrap="none" lIns="0" tIns="0" rIns="0" bIns="0" rtlCol="0" anchor="t"/>
          <a:lstStyle/>
          <a:p>
            <a:pPr marL="0" indent="0" algn="l">
              <a:lnSpc>
                <a:spcPts val="2500"/>
              </a:lnSpc>
              <a:buNone/>
            </a:pPr>
            <a:r>
              <a:rPr lang="en-US" sz="2000" dirty="0">
                <a:solidFill>
                  <a:srgbClr val="000000"/>
                </a:solidFill>
                <a:latin typeface="Source Serif 4 Semi Bold" pitchFamily="34" charset="0"/>
                <a:ea typeface="Source Serif 4 Semi Bold" pitchFamily="34" charset="-122"/>
                <a:cs typeface="Source Serif 4 Semi Bold" pitchFamily="34" charset="-120"/>
              </a:rPr>
              <a:t>pCloud oferă o soluție robustă, securizată și rentabilă de stocare cloud.</a:t>
            </a:r>
            <a:endParaRPr lang="en-US" sz="2000" dirty="0"/>
          </a:p>
        </p:txBody>
      </p:sp>
      <p:sp>
        <p:nvSpPr>
          <p:cNvPr id="4" name="Text 2"/>
          <p:cNvSpPr/>
          <p:nvPr/>
        </p:nvSpPr>
        <p:spPr>
          <a:xfrm>
            <a:off x="631746" y="1887141"/>
            <a:ext cx="13366909" cy="577453"/>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Source Sans 3" pitchFamily="34" charset="0"/>
                <a:ea typeface="Source Sans 3" pitchFamily="34" charset="-122"/>
                <a:cs typeface="Source Sans 3" pitchFamily="34" charset="-120"/>
              </a:rPr>
              <a:t>Prin combinarea securității de nivel militar cu un model de business inovator (Lifetime), pCloud se impune ca o alegere de top pentru utilizatorii care prioritizează confidențialitatea și eficiența costurilor.</a:t>
            </a:r>
            <a:endParaRPr lang="en-US" sz="1400" dirty="0"/>
          </a:p>
        </p:txBody>
      </p:sp>
      <p:sp>
        <p:nvSpPr>
          <p:cNvPr id="5" name="Shape 3"/>
          <p:cNvSpPr/>
          <p:nvPr/>
        </p:nvSpPr>
        <p:spPr>
          <a:xfrm>
            <a:off x="631746" y="2667595"/>
            <a:ext cx="6593205" cy="1357908"/>
          </a:xfrm>
          <a:prstGeom prst="roundRect">
            <a:avLst>
              <a:gd name="adj" fmla="val 5583"/>
            </a:avLst>
          </a:prstGeom>
          <a:solidFill>
            <a:srgbClr val="FFFFFF">
              <a:alpha val="95000"/>
            </a:srgbClr>
          </a:solidFill>
          <a:ln w="22860">
            <a:solidFill>
              <a:srgbClr val="BE49DF"/>
            </a:solidFill>
            <a:prstDash val="solid"/>
          </a:ln>
        </p:spPr>
      </p:sp>
      <p:sp>
        <p:nvSpPr>
          <p:cNvPr id="6" name="Text 4"/>
          <p:cNvSpPr/>
          <p:nvPr/>
        </p:nvSpPr>
        <p:spPr>
          <a:xfrm>
            <a:off x="835104" y="2870954"/>
            <a:ext cx="2123599" cy="265509"/>
          </a:xfrm>
          <a:prstGeom prst="rect">
            <a:avLst/>
          </a:prstGeom>
          <a:noFill/>
          <a:ln/>
        </p:spPr>
        <p:txBody>
          <a:bodyPr wrap="none" lIns="0" tIns="0" rIns="0" bIns="0" rtlCol="0" anchor="t"/>
          <a:lstStyle/>
          <a:p>
            <a:pPr marL="0" indent="0" algn="l">
              <a:lnSpc>
                <a:spcPts val="2050"/>
              </a:lnSpc>
              <a:buNone/>
            </a:pPr>
            <a:r>
              <a:rPr lang="en-US" sz="1650" dirty="0">
                <a:solidFill>
                  <a:srgbClr val="272525"/>
                </a:solidFill>
                <a:latin typeface="Source Serif 4 Semi Bold" pitchFamily="34" charset="0"/>
                <a:ea typeface="Source Serif 4 Semi Bold" pitchFamily="34" charset="-122"/>
                <a:cs typeface="Source Serif 4 Semi Bold" pitchFamily="34" charset="-120"/>
              </a:rPr>
              <a:t>Apel la Acțiune</a:t>
            </a:r>
            <a:endParaRPr lang="en-US" sz="1650" dirty="0"/>
          </a:p>
        </p:txBody>
      </p:sp>
      <p:sp>
        <p:nvSpPr>
          <p:cNvPr id="7" name="Text 5"/>
          <p:cNvSpPr/>
          <p:nvPr/>
        </p:nvSpPr>
        <p:spPr>
          <a:xfrm>
            <a:off x="835104" y="3244691"/>
            <a:ext cx="6186488" cy="577453"/>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Source Sans 3" pitchFamily="34" charset="0"/>
                <a:ea typeface="Source Sans 3" pitchFamily="34" charset="-122"/>
                <a:cs typeface="Source Sans 3" pitchFamily="34" charset="-120"/>
              </a:rPr>
              <a:t>Înregistrează-te gratuit pentru a testa platforma și primește până la 10 GB spațiu de stocare.</a:t>
            </a:r>
            <a:endParaRPr lang="en-US" sz="1400" dirty="0"/>
          </a:p>
        </p:txBody>
      </p:sp>
      <p:sp>
        <p:nvSpPr>
          <p:cNvPr id="8" name="Shape 6"/>
          <p:cNvSpPr/>
          <p:nvPr/>
        </p:nvSpPr>
        <p:spPr>
          <a:xfrm>
            <a:off x="7405449" y="2667595"/>
            <a:ext cx="6593205" cy="1357908"/>
          </a:xfrm>
          <a:prstGeom prst="roundRect">
            <a:avLst>
              <a:gd name="adj" fmla="val 5583"/>
            </a:avLst>
          </a:prstGeom>
          <a:solidFill>
            <a:srgbClr val="FFFFFF">
              <a:alpha val="95000"/>
            </a:srgbClr>
          </a:solidFill>
          <a:ln w="22860">
            <a:solidFill>
              <a:srgbClr val="BE49DF"/>
            </a:solidFill>
            <a:prstDash val="solid"/>
          </a:ln>
        </p:spPr>
      </p:sp>
      <p:sp>
        <p:nvSpPr>
          <p:cNvPr id="9" name="Text 7"/>
          <p:cNvSpPr/>
          <p:nvPr/>
        </p:nvSpPr>
        <p:spPr>
          <a:xfrm>
            <a:off x="7608808" y="2870954"/>
            <a:ext cx="2123599" cy="265509"/>
          </a:xfrm>
          <a:prstGeom prst="rect">
            <a:avLst/>
          </a:prstGeom>
          <a:noFill/>
          <a:ln/>
        </p:spPr>
        <p:txBody>
          <a:bodyPr wrap="none" lIns="0" tIns="0" rIns="0" bIns="0" rtlCol="0" anchor="t"/>
          <a:lstStyle/>
          <a:p>
            <a:pPr marL="0" indent="0" algn="l">
              <a:lnSpc>
                <a:spcPts val="2050"/>
              </a:lnSpc>
              <a:buNone/>
            </a:pPr>
            <a:r>
              <a:rPr lang="en-US" sz="1650" dirty="0">
                <a:solidFill>
                  <a:srgbClr val="272525"/>
                </a:solidFill>
                <a:latin typeface="Source Serif 4 Semi Bold" pitchFamily="34" charset="0"/>
                <a:ea typeface="Source Serif 4 Semi Bold" pitchFamily="34" charset="-122"/>
                <a:cs typeface="Source Serif 4 Semi Bold" pitchFamily="34" charset="-120"/>
              </a:rPr>
              <a:t>Vizitează</a:t>
            </a:r>
            <a:endParaRPr lang="en-US" sz="1650" dirty="0"/>
          </a:p>
        </p:txBody>
      </p:sp>
      <p:sp>
        <p:nvSpPr>
          <p:cNvPr id="10" name="Text 8"/>
          <p:cNvSpPr/>
          <p:nvPr/>
        </p:nvSpPr>
        <p:spPr>
          <a:xfrm>
            <a:off x="7608808" y="3244691"/>
            <a:ext cx="6186488" cy="288727"/>
          </a:xfrm>
          <a:prstGeom prst="rect">
            <a:avLst/>
          </a:prstGeom>
          <a:noFill/>
          <a:ln/>
        </p:spPr>
        <p:txBody>
          <a:bodyPr wrap="none" lIns="0" tIns="0" rIns="0" bIns="0" rtlCol="0" anchor="t"/>
          <a:lstStyle/>
          <a:p>
            <a:pPr marL="0" indent="0" algn="l">
              <a:lnSpc>
                <a:spcPts val="2250"/>
              </a:lnSpc>
              <a:buNone/>
            </a:pPr>
            <a:r>
              <a:rPr lang="en-US" sz="1400" u="sng" dirty="0">
                <a:solidFill>
                  <a:srgbClr val="BE49DF"/>
                </a:solidFill>
                <a:latin typeface="Source Sans 3" pitchFamily="34" charset="0"/>
                <a:ea typeface="Source Sans 3" pitchFamily="34" charset="-122"/>
                <a:cs typeface="Source Sans 3" pitchFamily="34" charset="-120"/>
                <a:hlinkClick r:id="rId3">
                  <a:extLst>
                    <a:ext uri="{A12FA001-AC4F-418D-AE19-62706E023703}">
                      <ahyp:hlinkClr xmlns:ahyp="http://schemas.microsoft.com/office/drawing/2018/hyperlinkcolor" val="tx"/>
                    </a:ext>
                  </a:extLst>
                </a:hlinkClick>
              </a:rPr>
              <a:t>www.pcloud.com</a:t>
            </a:r>
            <a:r>
              <a:rPr lang="en-US" sz="1400" dirty="0">
                <a:solidFill>
                  <a:srgbClr val="272525"/>
                </a:solidFill>
                <a:latin typeface="Source Sans 3" pitchFamily="34" charset="0"/>
                <a:ea typeface="Source Sans 3" pitchFamily="34" charset="-122"/>
                <a:cs typeface="Source Sans 3" pitchFamily="34" charset="-120"/>
              </a:rPr>
              <a:t> – Fă primul pas spre libertatea digitală!</a:t>
            </a:r>
            <a:endParaRPr lang="en-US" sz="1400" dirty="0"/>
          </a:p>
        </p:txBody>
      </p:sp>
      <p:sp>
        <p:nvSpPr>
          <p:cNvPr id="11" name="Text 9"/>
          <p:cNvSpPr/>
          <p:nvPr/>
        </p:nvSpPr>
        <p:spPr>
          <a:xfrm>
            <a:off x="631746" y="4296251"/>
            <a:ext cx="4668679" cy="318492"/>
          </a:xfrm>
          <a:prstGeom prst="rect">
            <a:avLst/>
          </a:prstGeom>
          <a:noFill/>
          <a:ln/>
        </p:spPr>
        <p:txBody>
          <a:bodyPr wrap="none" lIns="0" tIns="0" rIns="0" bIns="0" rtlCol="0" anchor="t"/>
          <a:lstStyle/>
          <a:p>
            <a:pPr marL="0" indent="0" algn="l">
              <a:lnSpc>
                <a:spcPts val="2500"/>
              </a:lnSpc>
              <a:buNone/>
            </a:pPr>
            <a:r>
              <a:rPr lang="en-US" sz="2000" dirty="0">
                <a:solidFill>
                  <a:srgbClr val="000000"/>
                </a:solidFill>
                <a:latin typeface="Source Serif 4 Semi Bold" pitchFamily="34" charset="0"/>
                <a:ea typeface="Source Serif 4 Semi Bold" pitchFamily="34" charset="-122"/>
                <a:cs typeface="Source Serif 4 Semi Bold" pitchFamily="34" charset="-120"/>
              </a:rPr>
              <a:t>Bibliografie (Surse Cele Mai Utilizate):</a:t>
            </a:r>
            <a:endParaRPr lang="en-US" sz="2000" dirty="0"/>
          </a:p>
        </p:txBody>
      </p:sp>
      <p:sp>
        <p:nvSpPr>
          <p:cNvPr id="12" name="Text 10"/>
          <p:cNvSpPr/>
          <p:nvPr/>
        </p:nvSpPr>
        <p:spPr>
          <a:xfrm>
            <a:off x="631746" y="4885492"/>
            <a:ext cx="13366909" cy="288727"/>
          </a:xfrm>
          <a:prstGeom prst="rect">
            <a:avLst/>
          </a:prstGeom>
          <a:noFill/>
          <a:ln/>
        </p:spPr>
        <p:txBody>
          <a:bodyPr wrap="none" lIns="0" tIns="0" rIns="0" bIns="0" rtlCol="0" anchor="t"/>
          <a:lstStyle/>
          <a:p>
            <a:pPr marL="342900" indent="-342900" algn="l">
              <a:lnSpc>
                <a:spcPts val="2250"/>
              </a:lnSpc>
              <a:buSzPct val="100000"/>
              <a:buFont typeface="+mj-lt"/>
              <a:buAutoNum type="arabicPeriod"/>
            </a:pPr>
            <a:r>
              <a:rPr lang="en-US" sz="1400" dirty="0">
                <a:solidFill>
                  <a:srgbClr val="272525"/>
                </a:solidFill>
                <a:latin typeface="Source Sans 3" pitchFamily="34" charset="0"/>
                <a:ea typeface="Source Sans 3" pitchFamily="34" charset="-122"/>
                <a:cs typeface="Source Sans 3" pitchFamily="34" charset="-120"/>
              </a:rPr>
              <a:t>pCloud Official Website: Security, Features, and Pricing Sections.</a:t>
            </a:r>
            <a:endParaRPr lang="en-US" sz="1400" dirty="0"/>
          </a:p>
        </p:txBody>
      </p:sp>
      <p:sp>
        <p:nvSpPr>
          <p:cNvPr id="13" name="Text 11"/>
          <p:cNvSpPr/>
          <p:nvPr/>
        </p:nvSpPr>
        <p:spPr>
          <a:xfrm>
            <a:off x="631746" y="5237321"/>
            <a:ext cx="13366909" cy="288727"/>
          </a:xfrm>
          <a:prstGeom prst="rect">
            <a:avLst/>
          </a:prstGeom>
          <a:noFill/>
          <a:ln/>
        </p:spPr>
        <p:txBody>
          <a:bodyPr wrap="none" lIns="0" tIns="0" rIns="0" bIns="0" rtlCol="0" anchor="t"/>
          <a:lstStyle/>
          <a:p>
            <a:pPr marL="342900" indent="-342900" algn="l">
              <a:lnSpc>
                <a:spcPts val="2250"/>
              </a:lnSpc>
              <a:buSzPct val="100000"/>
              <a:buFont typeface="+mj-lt"/>
              <a:buAutoNum type="arabicPeriod" startAt="2"/>
            </a:pPr>
            <a:r>
              <a:rPr lang="en-US" sz="1400" dirty="0">
                <a:solidFill>
                  <a:srgbClr val="272525"/>
                </a:solidFill>
                <a:latin typeface="Source Sans 3" pitchFamily="34" charset="0"/>
                <a:ea typeface="Source Sans 3" pitchFamily="34" charset="-122"/>
                <a:cs typeface="Source Sans 3" pitchFamily="34" charset="-120"/>
              </a:rPr>
              <a:t>TechRadar Pro: In-depth reviews and comparisons of pCloud vs. competitors.</a:t>
            </a:r>
            <a:endParaRPr lang="en-US" sz="1400" dirty="0"/>
          </a:p>
        </p:txBody>
      </p:sp>
      <p:sp>
        <p:nvSpPr>
          <p:cNvPr id="14" name="Text 12"/>
          <p:cNvSpPr/>
          <p:nvPr/>
        </p:nvSpPr>
        <p:spPr>
          <a:xfrm>
            <a:off x="631746" y="5589151"/>
            <a:ext cx="13366909" cy="288727"/>
          </a:xfrm>
          <a:prstGeom prst="rect">
            <a:avLst/>
          </a:prstGeom>
          <a:noFill/>
          <a:ln/>
        </p:spPr>
        <p:txBody>
          <a:bodyPr wrap="none" lIns="0" tIns="0" rIns="0" bIns="0" rtlCol="0" anchor="t"/>
          <a:lstStyle/>
          <a:p>
            <a:pPr marL="342900" indent="-342900" algn="l">
              <a:lnSpc>
                <a:spcPts val="2250"/>
              </a:lnSpc>
              <a:buSzPct val="100000"/>
              <a:buFont typeface="+mj-lt"/>
              <a:buAutoNum type="arabicPeriod" startAt="3"/>
            </a:pPr>
            <a:r>
              <a:rPr lang="en-US" sz="1400" dirty="0">
                <a:solidFill>
                  <a:srgbClr val="272525"/>
                </a:solidFill>
                <a:latin typeface="Source Sans 3" pitchFamily="34" charset="0"/>
                <a:ea typeface="Source Sans 3" pitchFamily="34" charset="-122"/>
                <a:cs typeface="Source Sans 3" pitchFamily="34" charset="-120"/>
              </a:rPr>
              <a:t>PC Magazine: Evaluations of cloud storage providers' security protocols.</a:t>
            </a:r>
            <a:endParaRPr lang="en-US" sz="1400" dirty="0"/>
          </a:p>
        </p:txBody>
      </p:sp>
      <p:sp>
        <p:nvSpPr>
          <p:cNvPr id="15" name="Text 13"/>
          <p:cNvSpPr/>
          <p:nvPr/>
        </p:nvSpPr>
        <p:spPr>
          <a:xfrm>
            <a:off x="631746" y="5940981"/>
            <a:ext cx="13366909" cy="288727"/>
          </a:xfrm>
          <a:prstGeom prst="rect">
            <a:avLst/>
          </a:prstGeom>
          <a:noFill/>
          <a:ln/>
        </p:spPr>
        <p:txBody>
          <a:bodyPr wrap="none" lIns="0" tIns="0" rIns="0" bIns="0" rtlCol="0" anchor="t"/>
          <a:lstStyle/>
          <a:p>
            <a:pPr marL="342900" indent="-342900" algn="l">
              <a:lnSpc>
                <a:spcPts val="2250"/>
              </a:lnSpc>
              <a:buSzPct val="100000"/>
              <a:buFont typeface="+mj-lt"/>
              <a:buAutoNum type="arabicPeriod" startAt="4"/>
            </a:pPr>
            <a:r>
              <a:rPr lang="en-US" sz="1400" dirty="0">
                <a:solidFill>
                  <a:srgbClr val="272525"/>
                </a:solidFill>
                <a:latin typeface="Source Sans 3" pitchFamily="34" charset="0"/>
                <a:ea typeface="Source Sans 3" pitchFamily="34" charset="-122"/>
                <a:cs typeface="Source Sans 3" pitchFamily="34" charset="-120"/>
              </a:rPr>
              <a:t>Cryptocurrency and Privacy Forums: Discussions on Zero-Knowledge Encryption implementation.</a:t>
            </a:r>
            <a:endParaRPr lang="en-US" sz="1400" dirty="0"/>
          </a:p>
        </p:txBody>
      </p:sp>
      <p:sp>
        <p:nvSpPr>
          <p:cNvPr id="16" name="Text 14"/>
          <p:cNvSpPr/>
          <p:nvPr/>
        </p:nvSpPr>
        <p:spPr>
          <a:xfrm>
            <a:off x="631746" y="6292810"/>
            <a:ext cx="13366909" cy="288727"/>
          </a:xfrm>
          <a:prstGeom prst="rect">
            <a:avLst/>
          </a:prstGeom>
          <a:noFill/>
          <a:ln/>
        </p:spPr>
        <p:txBody>
          <a:bodyPr wrap="none" lIns="0" tIns="0" rIns="0" bIns="0" rtlCol="0" anchor="t"/>
          <a:lstStyle/>
          <a:p>
            <a:pPr marL="342900" indent="-342900" algn="l">
              <a:lnSpc>
                <a:spcPts val="2250"/>
              </a:lnSpc>
              <a:buSzPct val="100000"/>
              <a:buFont typeface="+mj-lt"/>
              <a:buAutoNum type="arabicPeriod" startAt="5"/>
            </a:pPr>
            <a:r>
              <a:rPr lang="en-US" sz="1400" dirty="0">
                <a:solidFill>
                  <a:srgbClr val="272525"/>
                </a:solidFill>
                <a:latin typeface="Source Sans 3" pitchFamily="34" charset="0"/>
                <a:ea typeface="Source Sans 3" pitchFamily="34" charset="-122"/>
                <a:cs typeface="Source Sans 3" pitchFamily="34" charset="-120"/>
              </a:rPr>
              <a:t>Official pCloud Blog: Announcements regarding new features and data center locations.</a:t>
            </a:r>
            <a:endParaRPr lang="en-US" sz="1400" dirty="0"/>
          </a:p>
        </p:txBody>
      </p:sp>
      <p:sp>
        <p:nvSpPr>
          <p:cNvPr id="17" name="Text 15"/>
          <p:cNvSpPr/>
          <p:nvPr/>
        </p:nvSpPr>
        <p:spPr>
          <a:xfrm>
            <a:off x="631746" y="6644640"/>
            <a:ext cx="13366909" cy="288727"/>
          </a:xfrm>
          <a:prstGeom prst="rect">
            <a:avLst/>
          </a:prstGeom>
          <a:noFill/>
          <a:ln/>
        </p:spPr>
        <p:txBody>
          <a:bodyPr wrap="none" lIns="0" tIns="0" rIns="0" bIns="0" rtlCol="0" anchor="t"/>
          <a:lstStyle/>
          <a:p>
            <a:pPr marL="342900" indent="-342900" algn="l">
              <a:lnSpc>
                <a:spcPts val="2250"/>
              </a:lnSpc>
              <a:buSzPct val="100000"/>
              <a:buFont typeface="+mj-lt"/>
              <a:buAutoNum type="arabicPeriod" startAt="6"/>
            </a:pPr>
            <a:r>
              <a:rPr lang="en-US" sz="1400" dirty="0">
                <a:solidFill>
                  <a:srgbClr val="272525"/>
                </a:solidFill>
                <a:latin typeface="Source Sans 3" pitchFamily="34" charset="0"/>
                <a:ea typeface="Source Sans 3" pitchFamily="34" charset="-122"/>
                <a:cs typeface="Source Sans 3" pitchFamily="34" charset="-120"/>
              </a:rPr>
              <a:t>Elvețian Data Protection Laws (DPA) summaries (Contextual source).</a:t>
            </a:r>
            <a:endParaRPr lang="en-US" sz="1400" dirty="0"/>
          </a:p>
        </p:txBody>
      </p:sp>
      <p:sp>
        <p:nvSpPr>
          <p:cNvPr id="18" name="Text 16"/>
          <p:cNvSpPr/>
          <p:nvPr/>
        </p:nvSpPr>
        <p:spPr>
          <a:xfrm>
            <a:off x="4266843" y="7204115"/>
            <a:ext cx="6096595" cy="530781"/>
          </a:xfrm>
          <a:prstGeom prst="rect">
            <a:avLst/>
          </a:prstGeom>
          <a:noFill/>
          <a:ln/>
        </p:spPr>
        <p:txBody>
          <a:bodyPr wrap="none" lIns="0" tIns="0" rIns="0" bIns="0" rtlCol="0" anchor="t"/>
          <a:lstStyle/>
          <a:p>
            <a:pPr marL="0" indent="0" algn="ctr">
              <a:lnSpc>
                <a:spcPts val="4150"/>
              </a:lnSpc>
              <a:buNone/>
            </a:pPr>
            <a:r>
              <a:rPr lang="en-US" sz="3300" dirty="0">
                <a:solidFill>
                  <a:srgbClr val="000000"/>
                </a:solidFill>
                <a:latin typeface="Source Serif 4 Semi Bold" pitchFamily="34" charset="0"/>
                <a:ea typeface="Source Serif 4 Semi Bold" pitchFamily="34" charset="-122"/>
                <a:cs typeface="Source Serif 4 Semi Bold" pitchFamily="34" charset="-120"/>
              </a:rPr>
              <a:t>Vă Mulțumesc pentru Atenție!</a:t>
            </a:r>
            <a:endParaRPr lang="en-US" sz="33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48295" y="509349"/>
            <a:ext cx="8835271" cy="544830"/>
          </a:xfrm>
          <a:prstGeom prst="rect">
            <a:avLst/>
          </a:prstGeom>
          <a:noFill/>
          <a:ln/>
        </p:spPr>
        <p:txBody>
          <a:bodyPr wrap="none" lIns="0" tIns="0" rIns="0" bIns="0" rtlCol="0" anchor="t"/>
          <a:lstStyle/>
          <a:p>
            <a:pPr marL="0" indent="0" algn="l">
              <a:lnSpc>
                <a:spcPts val="4250"/>
              </a:lnSpc>
              <a:buNone/>
            </a:pPr>
            <a:r>
              <a:rPr lang="en-US" sz="3400" dirty="0">
                <a:solidFill>
                  <a:srgbClr val="000000"/>
                </a:solidFill>
                <a:latin typeface="Source Serif 4 Semi Bold" pitchFamily="34" charset="0"/>
                <a:ea typeface="Source Serif 4 Semi Bold" pitchFamily="34" charset="-122"/>
                <a:cs typeface="Source Serif 4 Semi Bold" pitchFamily="34" charset="-120"/>
              </a:rPr>
              <a:t>Structura Lucrării: Puncte Cheie Abordate</a:t>
            </a:r>
            <a:endParaRPr lang="en-US" sz="3400" dirty="0"/>
          </a:p>
        </p:txBody>
      </p:sp>
      <p:sp>
        <p:nvSpPr>
          <p:cNvPr id="3" name="Shape 1"/>
          <p:cNvSpPr/>
          <p:nvPr/>
        </p:nvSpPr>
        <p:spPr>
          <a:xfrm>
            <a:off x="648295" y="1424583"/>
            <a:ext cx="740926" cy="1111448"/>
          </a:xfrm>
          <a:prstGeom prst="roundRect">
            <a:avLst>
              <a:gd name="adj" fmla="val 360029"/>
            </a:avLst>
          </a:prstGeom>
          <a:solidFill>
            <a:srgbClr val="F0D4F7"/>
          </a:solidFill>
          <a:ln w="7620">
            <a:solidFill>
              <a:srgbClr val="D6BADD"/>
            </a:solidFill>
            <a:prstDash val="solid"/>
          </a:ln>
        </p:spPr>
      </p:sp>
      <p:sp>
        <p:nvSpPr>
          <p:cNvPr id="4" name="Text 2"/>
          <p:cNvSpPr/>
          <p:nvPr/>
        </p:nvSpPr>
        <p:spPr>
          <a:xfrm>
            <a:off x="879872" y="1806654"/>
            <a:ext cx="277773" cy="347305"/>
          </a:xfrm>
          <a:prstGeom prst="rect">
            <a:avLst/>
          </a:prstGeom>
          <a:noFill/>
          <a:ln/>
        </p:spPr>
        <p:txBody>
          <a:bodyPr wrap="none" lIns="0" tIns="0" rIns="0" bIns="0" rtlCol="0" anchor="t"/>
          <a:lstStyle/>
          <a:p>
            <a:pPr marL="0" indent="0" algn="l">
              <a:lnSpc>
                <a:spcPts val="2150"/>
              </a:lnSpc>
              <a:buNone/>
            </a:pPr>
            <a:r>
              <a:rPr lang="en-US" sz="2150" dirty="0">
                <a:solidFill>
                  <a:srgbClr val="272525"/>
                </a:solidFill>
                <a:latin typeface="Source Serif 4 Semi Bold" pitchFamily="34" charset="0"/>
                <a:ea typeface="Source Serif 4 Semi Bold" pitchFamily="34" charset="-122"/>
                <a:cs typeface="Source Serif 4 Semi Bold" pitchFamily="34" charset="-120"/>
              </a:rPr>
              <a:t>1</a:t>
            </a:r>
            <a:endParaRPr lang="en-US" sz="2150" dirty="0"/>
          </a:p>
        </p:txBody>
      </p:sp>
      <p:sp>
        <p:nvSpPr>
          <p:cNvPr id="5" name="Text 3"/>
          <p:cNvSpPr/>
          <p:nvPr/>
        </p:nvSpPr>
        <p:spPr>
          <a:xfrm>
            <a:off x="1574363" y="1609725"/>
            <a:ext cx="3190161" cy="272296"/>
          </a:xfrm>
          <a:prstGeom prst="rect">
            <a:avLst/>
          </a:prstGeom>
          <a:noFill/>
          <a:ln/>
        </p:spPr>
        <p:txBody>
          <a:bodyPr wrap="none" lIns="0" tIns="0" rIns="0" bIns="0" rtlCol="0" anchor="t"/>
          <a:lstStyle/>
          <a:p>
            <a:pPr marL="0" indent="0" algn="l">
              <a:lnSpc>
                <a:spcPts val="2100"/>
              </a:lnSpc>
              <a:buNone/>
            </a:pPr>
            <a:r>
              <a:rPr lang="en-US" sz="1700" dirty="0">
                <a:solidFill>
                  <a:srgbClr val="272525"/>
                </a:solidFill>
                <a:latin typeface="Source Serif 4 Semi Bold" pitchFamily="34" charset="0"/>
                <a:ea typeface="Source Serif 4 Semi Bold" pitchFamily="34" charset="-122"/>
                <a:cs typeface="Source Serif 4 Semi Bold" pitchFamily="34" charset="-120"/>
              </a:rPr>
              <a:t>Context și Poziționare pe Piață</a:t>
            </a:r>
            <a:endParaRPr lang="en-US" sz="1700" dirty="0"/>
          </a:p>
        </p:txBody>
      </p:sp>
      <p:sp>
        <p:nvSpPr>
          <p:cNvPr id="6" name="Text 4"/>
          <p:cNvSpPr/>
          <p:nvPr/>
        </p:nvSpPr>
        <p:spPr>
          <a:xfrm>
            <a:off x="1574363" y="1993106"/>
            <a:ext cx="12407741" cy="296347"/>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Source Sans 3" pitchFamily="34" charset="0"/>
                <a:ea typeface="Source Sans 3" pitchFamily="34" charset="-122"/>
                <a:cs typeface="Source Sans 3" pitchFamily="34" charset="-120"/>
              </a:rPr>
              <a:t>Introducere în istoria și viziunea pCloud.</a:t>
            </a:r>
            <a:endParaRPr lang="en-US" sz="1450" dirty="0"/>
          </a:p>
        </p:txBody>
      </p:sp>
      <p:sp>
        <p:nvSpPr>
          <p:cNvPr id="7" name="Shape 5"/>
          <p:cNvSpPr/>
          <p:nvPr/>
        </p:nvSpPr>
        <p:spPr>
          <a:xfrm>
            <a:off x="648295" y="2721173"/>
            <a:ext cx="740926" cy="1111448"/>
          </a:xfrm>
          <a:prstGeom prst="roundRect">
            <a:avLst>
              <a:gd name="adj" fmla="val 360029"/>
            </a:avLst>
          </a:prstGeom>
          <a:solidFill>
            <a:srgbClr val="F0D4F7"/>
          </a:solidFill>
          <a:ln w="7620">
            <a:solidFill>
              <a:srgbClr val="D6BADD"/>
            </a:solidFill>
            <a:prstDash val="solid"/>
          </a:ln>
        </p:spPr>
      </p:sp>
      <p:sp>
        <p:nvSpPr>
          <p:cNvPr id="8" name="Text 6"/>
          <p:cNvSpPr/>
          <p:nvPr/>
        </p:nvSpPr>
        <p:spPr>
          <a:xfrm>
            <a:off x="879872" y="3103245"/>
            <a:ext cx="277773" cy="347305"/>
          </a:xfrm>
          <a:prstGeom prst="rect">
            <a:avLst/>
          </a:prstGeom>
          <a:noFill/>
          <a:ln/>
        </p:spPr>
        <p:txBody>
          <a:bodyPr wrap="none" lIns="0" tIns="0" rIns="0" bIns="0" rtlCol="0" anchor="t"/>
          <a:lstStyle/>
          <a:p>
            <a:pPr marL="0" indent="0" algn="l">
              <a:lnSpc>
                <a:spcPts val="2150"/>
              </a:lnSpc>
              <a:buNone/>
            </a:pPr>
            <a:r>
              <a:rPr lang="en-US" sz="2150" dirty="0">
                <a:solidFill>
                  <a:srgbClr val="272525"/>
                </a:solidFill>
                <a:latin typeface="Source Serif 4 Semi Bold" pitchFamily="34" charset="0"/>
                <a:ea typeface="Source Serif 4 Semi Bold" pitchFamily="34" charset="-122"/>
                <a:cs typeface="Source Serif 4 Semi Bold" pitchFamily="34" charset="-120"/>
              </a:rPr>
              <a:t>2</a:t>
            </a:r>
            <a:endParaRPr lang="en-US" sz="2150" dirty="0"/>
          </a:p>
        </p:txBody>
      </p:sp>
      <p:sp>
        <p:nvSpPr>
          <p:cNvPr id="9" name="Text 7"/>
          <p:cNvSpPr/>
          <p:nvPr/>
        </p:nvSpPr>
        <p:spPr>
          <a:xfrm>
            <a:off x="1574363" y="2906316"/>
            <a:ext cx="3414474" cy="272296"/>
          </a:xfrm>
          <a:prstGeom prst="rect">
            <a:avLst/>
          </a:prstGeom>
          <a:noFill/>
          <a:ln/>
        </p:spPr>
        <p:txBody>
          <a:bodyPr wrap="none" lIns="0" tIns="0" rIns="0" bIns="0" rtlCol="0" anchor="t"/>
          <a:lstStyle/>
          <a:p>
            <a:pPr marL="0" indent="0" algn="l">
              <a:lnSpc>
                <a:spcPts val="2100"/>
              </a:lnSpc>
              <a:buNone/>
            </a:pPr>
            <a:r>
              <a:rPr lang="en-US" sz="1700" dirty="0">
                <a:solidFill>
                  <a:srgbClr val="272525"/>
                </a:solidFill>
                <a:latin typeface="Source Serif 4 Semi Bold" pitchFamily="34" charset="0"/>
                <a:ea typeface="Source Serif 4 Semi Bold" pitchFamily="34" charset="-122"/>
                <a:cs typeface="Source Serif 4 Semi Bold" pitchFamily="34" charset="-120"/>
              </a:rPr>
              <a:t>Arhitectură și Securitate de Bază</a:t>
            </a:r>
            <a:endParaRPr lang="en-US" sz="1700" dirty="0"/>
          </a:p>
        </p:txBody>
      </p:sp>
      <p:sp>
        <p:nvSpPr>
          <p:cNvPr id="10" name="Text 8"/>
          <p:cNvSpPr/>
          <p:nvPr/>
        </p:nvSpPr>
        <p:spPr>
          <a:xfrm>
            <a:off x="1574363" y="3289697"/>
            <a:ext cx="12407741" cy="296347"/>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Source Sans 3" pitchFamily="34" charset="0"/>
                <a:ea typeface="Source Sans 3" pitchFamily="34" charset="-122"/>
                <a:cs typeface="Source Sans 3" pitchFamily="34" charset="-120"/>
              </a:rPr>
              <a:t>Cum sunt protejate datele utilizatorilor (criptare, confidențialitate Elvețiană).</a:t>
            </a:r>
            <a:endParaRPr lang="en-US" sz="1450" dirty="0"/>
          </a:p>
        </p:txBody>
      </p:sp>
      <p:sp>
        <p:nvSpPr>
          <p:cNvPr id="11" name="Shape 9"/>
          <p:cNvSpPr/>
          <p:nvPr/>
        </p:nvSpPr>
        <p:spPr>
          <a:xfrm>
            <a:off x="648295" y="4017764"/>
            <a:ext cx="740926" cy="1111448"/>
          </a:xfrm>
          <a:prstGeom prst="roundRect">
            <a:avLst>
              <a:gd name="adj" fmla="val 360029"/>
            </a:avLst>
          </a:prstGeom>
          <a:solidFill>
            <a:srgbClr val="F0D4F7"/>
          </a:solidFill>
          <a:ln w="7620">
            <a:solidFill>
              <a:srgbClr val="D6BADD"/>
            </a:solidFill>
            <a:prstDash val="solid"/>
          </a:ln>
        </p:spPr>
      </p:sp>
      <p:sp>
        <p:nvSpPr>
          <p:cNvPr id="12" name="Text 10"/>
          <p:cNvSpPr/>
          <p:nvPr/>
        </p:nvSpPr>
        <p:spPr>
          <a:xfrm>
            <a:off x="879872" y="4399836"/>
            <a:ext cx="277773" cy="347305"/>
          </a:xfrm>
          <a:prstGeom prst="rect">
            <a:avLst/>
          </a:prstGeom>
          <a:noFill/>
          <a:ln/>
        </p:spPr>
        <p:txBody>
          <a:bodyPr wrap="none" lIns="0" tIns="0" rIns="0" bIns="0" rtlCol="0" anchor="t"/>
          <a:lstStyle/>
          <a:p>
            <a:pPr marL="0" indent="0" algn="l">
              <a:lnSpc>
                <a:spcPts val="2150"/>
              </a:lnSpc>
              <a:buNone/>
            </a:pPr>
            <a:r>
              <a:rPr lang="en-US" sz="2150" dirty="0">
                <a:solidFill>
                  <a:srgbClr val="272525"/>
                </a:solidFill>
                <a:latin typeface="Source Serif 4 Semi Bold" pitchFamily="34" charset="0"/>
                <a:ea typeface="Source Serif 4 Semi Bold" pitchFamily="34" charset="-122"/>
                <a:cs typeface="Source Serif 4 Semi Bold" pitchFamily="34" charset="-120"/>
              </a:rPr>
              <a:t>3</a:t>
            </a:r>
            <a:endParaRPr lang="en-US" sz="2150" dirty="0"/>
          </a:p>
        </p:txBody>
      </p:sp>
      <p:sp>
        <p:nvSpPr>
          <p:cNvPr id="13" name="Text 11"/>
          <p:cNvSpPr/>
          <p:nvPr/>
        </p:nvSpPr>
        <p:spPr>
          <a:xfrm>
            <a:off x="1574363" y="4202906"/>
            <a:ext cx="2566035" cy="272296"/>
          </a:xfrm>
          <a:prstGeom prst="rect">
            <a:avLst/>
          </a:prstGeom>
          <a:noFill/>
          <a:ln/>
        </p:spPr>
        <p:txBody>
          <a:bodyPr wrap="none" lIns="0" tIns="0" rIns="0" bIns="0" rtlCol="0" anchor="t"/>
          <a:lstStyle/>
          <a:p>
            <a:pPr marL="0" indent="0" algn="l">
              <a:lnSpc>
                <a:spcPts val="2100"/>
              </a:lnSpc>
              <a:buNone/>
            </a:pPr>
            <a:r>
              <a:rPr lang="en-US" sz="1700" dirty="0">
                <a:solidFill>
                  <a:srgbClr val="272525"/>
                </a:solidFill>
                <a:latin typeface="Source Serif 4 Semi Bold" pitchFamily="34" charset="0"/>
                <a:ea typeface="Source Serif 4 Semi Bold" pitchFamily="34" charset="-122"/>
                <a:cs typeface="Source Serif 4 Semi Bold" pitchFamily="34" charset="-120"/>
              </a:rPr>
              <a:t>Funcționalități Avansate</a:t>
            </a:r>
            <a:endParaRPr lang="en-US" sz="1700" dirty="0"/>
          </a:p>
        </p:txBody>
      </p:sp>
      <p:sp>
        <p:nvSpPr>
          <p:cNvPr id="14" name="Text 12"/>
          <p:cNvSpPr/>
          <p:nvPr/>
        </p:nvSpPr>
        <p:spPr>
          <a:xfrm>
            <a:off x="1574363" y="4586288"/>
            <a:ext cx="12407741" cy="296347"/>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Source Sans 3" pitchFamily="34" charset="0"/>
                <a:ea typeface="Source Sans 3" pitchFamily="34" charset="-122"/>
                <a:cs typeface="Source Sans 3" pitchFamily="34" charset="-120"/>
              </a:rPr>
              <a:t>Sincronizare, partajare, colaborare și opțiuni unice (pCloud Crypto).</a:t>
            </a:r>
            <a:endParaRPr lang="en-US" sz="1450" dirty="0"/>
          </a:p>
        </p:txBody>
      </p:sp>
      <p:sp>
        <p:nvSpPr>
          <p:cNvPr id="15" name="Shape 13"/>
          <p:cNvSpPr/>
          <p:nvPr/>
        </p:nvSpPr>
        <p:spPr>
          <a:xfrm>
            <a:off x="648295" y="5314355"/>
            <a:ext cx="740926" cy="1111448"/>
          </a:xfrm>
          <a:prstGeom prst="roundRect">
            <a:avLst>
              <a:gd name="adj" fmla="val 360029"/>
            </a:avLst>
          </a:prstGeom>
          <a:solidFill>
            <a:srgbClr val="F0D4F7"/>
          </a:solidFill>
          <a:ln w="7620">
            <a:solidFill>
              <a:srgbClr val="D6BADD"/>
            </a:solidFill>
            <a:prstDash val="solid"/>
          </a:ln>
        </p:spPr>
      </p:sp>
      <p:sp>
        <p:nvSpPr>
          <p:cNvPr id="16" name="Text 14"/>
          <p:cNvSpPr/>
          <p:nvPr/>
        </p:nvSpPr>
        <p:spPr>
          <a:xfrm>
            <a:off x="879872" y="5696426"/>
            <a:ext cx="277773" cy="347305"/>
          </a:xfrm>
          <a:prstGeom prst="rect">
            <a:avLst/>
          </a:prstGeom>
          <a:noFill/>
          <a:ln/>
        </p:spPr>
        <p:txBody>
          <a:bodyPr wrap="none" lIns="0" tIns="0" rIns="0" bIns="0" rtlCol="0" anchor="t"/>
          <a:lstStyle/>
          <a:p>
            <a:pPr marL="0" indent="0" algn="l">
              <a:lnSpc>
                <a:spcPts val="2150"/>
              </a:lnSpc>
              <a:buNone/>
            </a:pPr>
            <a:r>
              <a:rPr lang="en-US" sz="2150" dirty="0">
                <a:solidFill>
                  <a:srgbClr val="272525"/>
                </a:solidFill>
                <a:latin typeface="Source Serif 4 Semi Bold" pitchFamily="34" charset="0"/>
                <a:ea typeface="Source Serif 4 Semi Bold" pitchFamily="34" charset="-122"/>
                <a:cs typeface="Source Serif 4 Semi Bold" pitchFamily="34" charset="-120"/>
              </a:rPr>
              <a:t>4</a:t>
            </a:r>
            <a:endParaRPr lang="en-US" sz="2150" dirty="0"/>
          </a:p>
        </p:txBody>
      </p:sp>
      <p:sp>
        <p:nvSpPr>
          <p:cNvPr id="17" name="Text 15"/>
          <p:cNvSpPr/>
          <p:nvPr/>
        </p:nvSpPr>
        <p:spPr>
          <a:xfrm>
            <a:off x="1574363" y="5499497"/>
            <a:ext cx="4014192" cy="272296"/>
          </a:xfrm>
          <a:prstGeom prst="rect">
            <a:avLst/>
          </a:prstGeom>
          <a:noFill/>
          <a:ln/>
        </p:spPr>
        <p:txBody>
          <a:bodyPr wrap="none" lIns="0" tIns="0" rIns="0" bIns="0" rtlCol="0" anchor="t"/>
          <a:lstStyle/>
          <a:p>
            <a:pPr marL="0" indent="0" algn="l">
              <a:lnSpc>
                <a:spcPts val="2100"/>
              </a:lnSpc>
              <a:buNone/>
            </a:pPr>
            <a:r>
              <a:rPr lang="en-US" sz="1700" dirty="0">
                <a:solidFill>
                  <a:srgbClr val="272525"/>
                </a:solidFill>
                <a:latin typeface="Source Serif 4 Semi Bold" pitchFamily="34" charset="0"/>
                <a:ea typeface="Source Serif 4 Semi Bold" pitchFamily="34" charset="-122"/>
                <a:cs typeface="Source Serif 4 Semi Bold" pitchFamily="34" charset="-120"/>
              </a:rPr>
              <a:t>Avantaje, Limite și Modele de Utilizare</a:t>
            </a:r>
            <a:endParaRPr lang="en-US" sz="1700" dirty="0"/>
          </a:p>
        </p:txBody>
      </p:sp>
      <p:sp>
        <p:nvSpPr>
          <p:cNvPr id="18" name="Text 16"/>
          <p:cNvSpPr/>
          <p:nvPr/>
        </p:nvSpPr>
        <p:spPr>
          <a:xfrm>
            <a:off x="1574363" y="5882878"/>
            <a:ext cx="12407741" cy="296347"/>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Source Sans 3" pitchFamily="34" charset="0"/>
                <a:ea typeface="Source Sans 3" pitchFamily="34" charset="-122"/>
                <a:cs typeface="Source Sans 3" pitchFamily="34" charset="-120"/>
              </a:rPr>
              <a:t>De ce este pCloud o alegere excelentă și unde ar putea fi îmbunătățită.</a:t>
            </a:r>
            <a:endParaRPr lang="en-US" sz="1450" dirty="0"/>
          </a:p>
        </p:txBody>
      </p:sp>
      <p:sp>
        <p:nvSpPr>
          <p:cNvPr id="19" name="Shape 17"/>
          <p:cNvSpPr/>
          <p:nvPr/>
        </p:nvSpPr>
        <p:spPr>
          <a:xfrm>
            <a:off x="648295" y="6610945"/>
            <a:ext cx="740926" cy="1111448"/>
          </a:xfrm>
          <a:prstGeom prst="roundRect">
            <a:avLst>
              <a:gd name="adj" fmla="val 360029"/>
            </a:avLst>
          </a:prstGeom>
          <a:solidFill>
            <a:srgbClr val="F0D4F7"/>
          </a:solidFill>
          <a:ln w="7620">
            <a:solidFill>
              <a:srgbClr val="D6BADD"/>
            </a:solidFill>
            <a:prstDash val="solid"/>
          </a:ln>
        </p:spPr>
      </p:sp>
      <p:sp>
        <p:nvSpPr>
          <p:cNvPr id="20" name="Text 18"/>
          <p:cNvSpPr/>
          <p:nvPr/>
        </p:nvSpPr>
        <p:spPr>
          <a:xfrm>
            <a:off x="879872" y="6993017"/>
            <a:ext cx="277773" cy="347305"/>
          </a:xfrm>
          <a:prstGeom prst="rect">
            <a:avLst/>
          </a:prstGeom>
          <a:noFill/>
          <a:ln/>
        </p:spPr>
        <p:txBody>
          <a:bodyPr wrap="none" lIns="0" tIns="0" rIns="0" bIns="0" rtlCol="0" anchor="t"/>
          <a:lstStyle/>
          <a:p>
            <a:pPr marL="0" indent="0" algn="l">
              <a:lnSpc>
                <a:spcPts val="2150"/>
              </a:lnSpc>
              <a:buNone/>
            </a:pPr>
            <a:r>
              <a:rPr lang="en-US" sz="2150" dirty="0">
                <a:solidFill>
                  <a:srgbClr val="272525"/>
                </a:solidFill>
                <a:latin typeface="Source Serif 4 Semi Bold" pitchFamily="34" charset="0"/>
                <a:ea typeface="Source Serif 4 Semi Bold" pitchFamily="34" charset="-122"/>
                <a:cs typeface="Source Serif 4 Semi Bold" pitchFamily="34" charset="-120"/>
              </a:rPr>
              <a:t>5</a:t>
            </a:r>
            <a:endParaRPr lang="en-US" sz="2150" dirty="0"/>
          </a:p>
        </p:txBody>
      </p:sp>
      <p:sp>
        <p:nvSpPr>
          <p:cNvPr id="21" name="Text 19"/>
          <p:cNvSpPr/>
          <p:nvPr/>
        </p:nvSpPr>
        <p:spPr>
          <a:xfrm>
            <a:off x="1574363" y="6796088"/>
            <a:ext cx="2520315" cy="272296"/>
          </a:xfrm>
          <a:prstGeom prst="rect">
            <a:avLst/>
          </a:prstGeom>
          <a:noFill/>
          <a:ln/>
        </p:spPr>
        <p:txBody>
          <a:bodyPr wrap="none" lIns="0" tIns="0" rIns="0" bIns="0" rtlCol="0" anchor="t"/>
          <a:lstStyle/>
          <a:p>
            <a:pPr marL="0" indent="0" algn="l">
              <a:lnSpc>
                <a:spcPts val="2100"/>
              </a:lnSpc>
              <a:buNone/>
            </a:pPr>
            <a:r>
              <a:rPr lang="en-US" sz="1700" dirty="0">
                <a:solidFill>
                  <a:srgbClr val="272525"/>
                </a:solidFill>
                <a:latin typeface="Source Serif 4 Semi Bold" pitchFamily="34" charset="0"/>
                <a:ea typeface="Source Serif 4 Semi Bold" pitchFamily="34" charset="-122"/>
                <a:cs typeface="Source Serif 4 Semi Bold" pitchFamily="34" charset="-120"/>
              </a:rPr>
              <a:t>Provocări și Perspective</a:t>
            </a:r>
            <a:endParaRPr lang="en-US" sz="1700" dirty="0"/>
          </a:p>
        </p:txBody>
      </p:sp>
      <p:sp>
        <p:nvSpPr>
          <p:cNvPr id="22" name="Text 20"/>
          <p:cNvSpPr/>
          <p:nvPr/>
        </p:nvSpPr>
        <p:spPr>
          <a:xfrm>
            <a:off x="1574363" y="7179469"/>
            <a:ext cx="12407741" cy="296347"/>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Source Sans 3" pitchFamily="34" charset="0"/>
                <a:ea typeface="Source Sans 3" pitchFamily="34" charset="-122"/>
                <a:cs typeface="Source Sans 3" pitchFamily="34" charset="-120"/>
              </a:rPr>
              <a:t>Tendințe viitoare pe piața de cloud și direcția pCloud.</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50188" y="432316"/>
            <a:ext cx="6659880" cy="462320"/>
          </a:xfrm>
          <a:prstGeom prst="rect">
            <a:avLst/>
          </a:prstGeom>
          <a:noFill/>
          <a:ln/>
        </p:spPr>
        <p:txBody>
          <a:bodyPr wrap="none" lIns="0" tIns="0" rIns="0" bIns="0" rtlCol="0" anchor="t"/>
          <a:lstStyle/>
          <a:p>
            <a:pPr marL="0" indent="0" algn="l">
              <a:lnSpc>
                <a:spcPts val="3600"/>
              </a:lnSpc>
              <a:buNone/>
            </a:pPr>
            <a:r>
              <a:rPr lang="en-US" sz="2900" dirty="0">
                <a:solidFill>
                  <a:srgbClr val="000000"/>
                </a:solidFill>
                <a:latin typeface="Source Serif 4 Semi Bold" pitchFamily="34" charset="0"/>
                <a:ea typeface="Source Serif 4 Semi Bold" pitchFamily="34" charset="-122"/>
                <a:cs typeface="Source Serif 4 Semi Bold" pitchFamily="34" charset="-120"/>
              </a:rPr>
              <a:t>Context Istoric și Poziționare pe Piață</a:t>
            </a:r>
            <a:endParaRPr lang="en-US" sz="2900" dirty="0"/>
          </a:p>
        </p:txBody>
      </p:sp>
      <p:sp>
        <p:nvSpPr>
          <p:cNvPr id="3" name="Text 1"/>
          <p:cNvSpPr/>
          <p:nvPr/>
        </p:nvSpPr>
        <p:spPr>
          <a:xfrm>
            <a:off x="550188" y="1271826"/>
            <a:ext cx="7268885" cy="628888"/>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Source Sans 3" pitchFamily="34" charset="0"/>
                <a:ea typeface="Source Sans 3" pitchFamily="34" charset="-122"/>
                <a:cs typeface="Source Sans 3" pitchFamily="34" charset="-120"/>
              </a:rPr>
              <a:t>Fondată în </a:t>
            </a:r>
            <a:r>
              <a:rPr lang="en-US" sz="1500" b="1" dirty="0">
                <a:solidFill>
                  <a:srgbClr val="BE49DF"/>
                </a:solidFill>
                <a:latin typeface="Source Sans 3" pitchFamily="34" charset="0"/>
                <a:ea typeface="Source Sans 3" pitchFamily="34" charset="-122"/>
                <a:cs typeface="Source Sans 3" pitchFamily="34" charset="-120"/>
              </a:rPr>
              <a:t>2013 în Elveția</a:t>
            </a:r>
            <a:r>
              <a:rPr lang="en-US" sz="1500" dirty="0">
                <a:solidFill>
                  <a:srgbClr val="272525"/>
                </a:solidFill>
                <a:latin typeface="Source Sans 3" pitchFamily="34" charset="0"/>
                <a:ea typeface="Source Sans 3" pitchFamily="34" charset="-122"/>
                <a:cs typeface="Source Sans 3" pitchFamily="34" charset="-120"/>
              </a:rPr>
              <a:t>, pCloud s-a poziționat rapid ca o alternativă axată pe confidențialitate și ușurință în utilizare față de giganții tech.</a:t>
            </a:r>
            <a:endParaRPr lang="en-US" sz="1500" dirty="0"/>
          </a:p>
        </p:txBody>
      </p:sp>
      <p:sp>
        <p:nvSpPr>
          <p:cNvPr id="4" name="Text 2"/>
          <p:cNvSpPr/>
          <p:nvPr/>
        </p:nvSpPr>
        <p:spPr>
          <a:xfrm>
            <a:off x="550188" y="2042160"/>
            <a:ext cx="7268885" cy="503158"/>
          </a:xfrm>
          <a:prstGeom prst="rect">
            <a:avLst/>
          </a:prstGeom>
          <a:noFill/>
          <a:ln/>
        </p:spPr>
        <p:txBody>
          <a:bodyPr wrap="square" lIns="0" tIns="0" rIns="0" bIns="0" rtlCol="0" anchor="t"/>
          <a:lstStyle/>
          <a:p>
            <a:pPr marL="342900" indent="-342900" algn="l">
              <a:lnSpc>
                <a:spcPts val="1950"/>
              </a:lnSpc>
              <a:buSzPct val="100000"/>
              <a:buChar char="•"/>
            </a:pPr>
            <a:r>
              <a:rPr lang="en-US" sz="1200" dirty="0">
                <a:solidFill>
                  <a:srgbClr val="272525"/>
                </a:solidFill>
                <a:latin typeface="Source Sans 3" pitchFamily="34" charset="0"/>
                <a:ea typeface="Source Sans 3" pitchFamily="34" charset="-122"/>
                <a:cs typeface="Source Sans 3" pitchFamily="34" charset="-120"/>
              </a:rPr>
              <a:t>Are peste </a:t>
            </a:r>
            <a:r>
              <a:rPr lang="en-US" sz="1200" b="1" dirty="0">
                <a:solidFill>
                  <a:srgbClr val="272525"/>
                </a:solidFill>
                <a:latin typeface="Source Sans 3" pitchFamily="34" charset="0"/>
                <a:ea typeface="Source Sans 3" pitchFamily="34" charset="-122"/>
                <a:cs typeface="Source Sans 3" pitchFamily="34" charset="-120"/>
              </a:rPr>
              <a:t>20 de milioane de utilizatori</a:t>
            </a:r>
            <a:r>
              <a:rPr lang="en-US" sz="1200" dirty="0">
                <a:solidFill>
                  <a:srgbClr val="272525"/>
                </a:solidFill>
                <a:latin typeface="Source Sans 3" pitchFamily="34" charset="0"/>
                <a:ea typeface="Source Sans 3" pitchFamily="34" charset="-122"/>
                <a:cs typeface="Source Sans 3" pitchFamily="34" charset="-120"/>
              </a:rPr>
              <a:t> în întreaga lume, fiind un jucător important pe piața de stocare personală și business.</a:t>
            </a:r>
            <a:endParaRPr lang="en-US" sz="1200" dirty="0"/>
          </a:p>
        </p:txBody>
      </p:sp>
      <p:sp>
        <p:nvSpPr>
          <p:cNvPr id="5" name="Text 3"/>
          <p:cNvSpPr/>
          <p:nvPr/>
        </p:nvSpPr>
        <p:spPr>
          <a:xfrm>
            <a:off x="550188" y="2600325"/>
            <a:ext cx="7268885" cy="503158"/>
          </a:xfrm>
          <a:prstGeom prst="rect">
            <a:avLst/>
          </a:prstGeom>
          <a:noFill/>
          <a:ln/>
        </p:spPr>
        <p:txBody>
          <a:bodyPr wrap="square" lIns="0" tIns="0" rIns="0" bIns="0" rtlCol="0" anchor="t"/>
          <a:lstStyle/>
          <a:p>
            <a:pPr marL="342900" indent="-342900" algn="l">
              <a:lnSpc>
                <a:spcPts val="1950"/>
              </a:lnSpc>
              <a:buSzPct val="100000"/>
              <a:buChar char="•"/>
            </a:pPr>
            <a:r>
              <a:rPr lang="en-US" sz="1200" dirty="0">
                <a:solidFill>
                  <a:srgbClr val="272525"/>
                </a:solidFill>
                <a:latin typeface="Source Sans 3" pitchFamily="34" charset="0"/>
                <a:ea typeface="Source Sans 3" pitchFamily="34" charset="-122"/>
                <a:cs typeface="Source Sans 3" pitchFamily="34" charset="-120"/>
              </a:rPr>
              <a:t>Misiunea: Oferirea unei soluții de stocare cloud care combină </a:t>
            </a:r>
            <a:r>
              <a:rPr lang="en-US" sz="1200" b="1" dirty="0">
                <a:solidFill>
                  <a:srgbClr val="272525"/>
                </a:solidFill>
                <a:latin typeface="Source Sans 3" pitchFamily="34" charset="0"/>
                <a:ea typeface="Source Sans 3" pitchFamily="34" charset="-122"/>
                <a:cs typeface="Source Sans 3" pitchFamily="34" charset="-120"/>
              </a:rPr>
              <a:t>tehnologia avansată de securitate</a:t>
            </a:r>
            <a:r>
              <a:rPr lang="en-US" sz="1200" dirty="0">
                <a:solidFill>
                  <a:srgbClr val="272525"/>
                </a:solidFill>
                <a:latin typeface="Source Sans 3" pitchFamily="34" charset="0"/>
                <a:ea typeface="Source Sans 3" pitchFamily="34" charset="-122"/>
                <a:cs typeface="Source Sans 3" pitchFamily="34" charset="-120"/>
              </a:rPr>
              <a:t> cu o interfață prietenoasă pentru utilizator.</a:t>
            </a:r>
            <a:endParaRPr lang="en-US" sz="1200" dirty="0"/>
          </a:p>
        </p:txBody>
      </p:sp>
      <p:sp>
        <p:nvSpPr>
          <p:cNvPr id="6" name="Text 4"/>
          <p:cNvSpPr/>
          <p:nvPr/>
        </p:nvSpPr>
        <p:spPr>
          <a:xfrm>
            <a:off x="550188" y="3158490"/>
            <a:ext cx="7268885" cy="503158"/>
          </a:xfrm>
          <a:prstGeom prst="rect">
            <a:avLst/>
          </a:prstGeom>
          <a:noFill/>
          <a:ln/>
        </p:spPr>
        <p:txBody>
          <a:bodyPr wrap="square" lIns="0" tIns="0" rIns="0" bIns="0" rtlCol="0" anchor="t"/>
          <a:lstStyle/>
          <a:p>
            <a:pPr marL="342900" indent="-342900" algn="l">
              <a:lnSpc>
                <a:spcPts val="1950"/>
              </a:lnSpc>
              <a:buSzPct val="100000"/>
              <a:buChar char="•"/>
            </a:pPr>
            <a:r>
              <a:rPr lang="en-US" sz="1200" dirty="0">
                <a:solidFill>
                  <a:srgbClr val="272525"/>
                </a:solidFill>
                <a:latin typeface="Source Sans 3" pitchFamily="34" charset="0"/>
                <a:ea typeface="Source Sans 3" pitchFamily="34" charset="-122"/>
                <a:cs typeface="Source Sans 3" pitchFamily="34" charset="-120"/>
              </a:rPr>
              <a:t>Disponibilă pe toate platformele majore: </a:t>
            </a:r>
            <a:r>
              <a:rPr lang="en-US" sz="1200" b="1" dirty="0">
                <a:solidFill>
                  <a:srgbClr val="272525"/>
                </a:solidFill>
                <a:latin typeface="Source Sans 3" pitchFamily="34" charset="0"/>
                <a:ea typeface="Source Sans 3" pitchFamily="34" charset="-122"/>
                <a:cs typeface="Source Sans 3" pitchFamily="34" charset="-120"/>
              </a:rPr>
              <a:t>Windows, MacOS, Linux, iOS, Android</a:t>
            </a:r>
            <a:r>
              <a:rPr lang="en-US" sz="1200" dirty="0">
                <a:solidFill>
                  <a:srgbClr val="272525"/>
                </a:solidFill>
                <a:latin typeface="Source Sans 3" pitchFamily="34" charset="0"/>
                <a:ea typeface="Source Sans 3" pitchFamily="34" charset="-122"/>
                <a:cs typeface="Source Sans 3" pitchFamily="34" charset="-120"/>
              </a:rPr>
              <a:t>, asigurând accesibilitate deplină.</a:t>
            </a:r>
            <a:endParaRPr lang="en-US" sz="1200" dirty="0"/>
          </a:p>
        </p:txBody>
      </p:sp>
      <p:pic>
        <p:nvPicPr>
          <p:cNvPr id="7" name="Image 0" descr="preencoded.png"/>
          <p:cNvPicPr>
            <a:picLocks noChangeAspect="1"/>
          </p:cNvPicPr>
          <p:nvPr/>
        </p:nvPicPr>
        <p:blipFill>
          <a:blip r:embed="rId3"/>
          <a:stretch>
            <a:fillRect/>
          </a:stretch>
        </p:blipFill>
        <p:spPr>
          <a:xfrm>
            <a:off x="8268712" y="446184"/>
            <a:ext cx="5811500" cy="5877520"/>
          </a:xfrm>
          <a:prstGeom prst="rect">
            <a:avLst/>
          </a:prstGeom>
        </p:spPr>
      </p:pic>
      <p:grpSp>
        <p:nvGrpSpPr>
          <p:cNvPr id="24" name="Group 23">
            <a:extLst>
              <a:ext uri="{FF2B5EF4-FFF2-40B4-BE49-F238E27FC236}">
                <a16:creationId xmlns:a16="http://schemas.microsoft.com/office/drawing/2014/main" id="{4C264304-8C69-43F7-AFAD-52B3F031CCCE}"/>
              </a:ext>
            </a:extLst>
          </p:cNvPr>
          <p:cNvGrpSpPr/>
          <p:nvPr/>
        </p:nvGrpSpPr>
        <p:grpSpPr>
          <a:xfrm>
            <a:off x="220622" y="5606414"/>
            <a:ext cx="4405193" cy="2212420"/>
            <a:chOff x="385405" y="4274105"/>
            <a:chExt cx="4405193" cy="1535430"/>
          </a:xfrm>
        </p:grpSpPr>
        <p:sp>
          <p:nvSpPr>
            <p:cNvPr id="8" name="Shape 5"/>
            <p:cNvSpPr/>
            <p:nvPr/>
          </p:nvSpPr>
          <p:spPr>
            <a:xfrm>
              <a:off x="385405" y="4274105"/>
              <a:ext cx="4405193" cy="1535430"/>
            </a:xfrm>
            <a:prstGeom prst="roundRect">
              <a:avLst>
                <a:gd name="adj" fmla="val 4301"/>
              </a:avLst>
            </a:prstGeom>
            <a:solidFill>
              <a:srgbClr val="F0D4F7"/>
            </a:solidFill>
            <a:ln w="7620">
              <a:solidFill>
                <a:srgbClr val="D6BADD"/>
              </a:solidFill>
              <a:prstDash val="solid"/>
            </a:ln>
          </p:spPr>
        </p:sp>
        <p:sp>
          <p:nvSpPr>
            <p:cNvPr id="9" name="Shape 6"/>
            <p:cNvSpPr/>
            <p:nvPr/>
          </p:nvSpPr>
          <p:spPr>
            <a:xfrm>
              <a:off x="550187" y="4438888"/>
              <a:ext cx="471607" cy="471607"/>
            </a:xfrm>
            <a:prstGeom prst="roundRect">
              <a:avLst>
                <a:gd name="adj" fmla="val 19387086"/>
              </a:avLst>
            </a:prstGeom>
            <a:solidFill>
              <a:srgbClr val="BE49DF"/>
            </a:solidFill>
            <a:ln/>
          </p:spPr>
          <p:txBody>
            <a:bodyPr/>
            <a:lstStyle/>
            <a:p>
              <a:endParaRPr lang="en-US"/>
            </a:p>
          </p:txBody>
        </p:sp>
        <p:pic>
          <p:nvPicPr>
            <p:cNvPr id="10" name="Image 1" descr="preencoded.png"/>
            <p:cNvPicPr>
              <a:picLocks noChangeAspect="1"/>
            </p:cNvPicPr>
            <p:nvPr/>
          </p:nvPicPr>
          <p:blipFill>
            <a:blip r:embed="rId4"/>
            <a:stretch>
              <a:fillRect/>
            </a:stretch>
          </p:blipFill>
          <p:spPr>
            <a:xfrm>
              <a:off x="679846" y="4541996"/>
              <a:ext cx="212169" cy="265271"/>
            </a:xfrm>
            <a:prstGeom prst="rect">
              <a:avLst/>
            </a:prstGeom>
          </p:spPr>
        </p:pic>
        <p:sp>
          <p:nvSpPr>
            <p:cNvPr id="11" name="Text 7"/>
            <p:cNvSpPr/>
            <p:nvPr/>
          </p:nvSpPr>
          <p:spPr>
            <a:xfrm>
              <a:off x="550187" y="5067657"/>
              <a:ext cx="1849636" cy="231219"/>
            </a:xfrm>
            <a:prstGeom prst="rect">
              <a:avLst/>
            </a:prstGeom>
            <a:noFill/>
            <a:ln/>
          </p:spPr>
          <p:txBody>
            <a:bodyPr wrap="none" lIns="0" tIns="0" rIns="0" bIns="0" rtlCol="0" anchor="t"/>
            <a:lstStyle/>
            <a:p>
              <a:pPr marL="0" indent="0" algn="l">
                <a:lnSpc>
                  <a:spcPts val="1800"/>
                </a:lnSpc>
                <a:buNone/>
              </a:pPr>
              <a:r>
                <a:rPr lang="en-US" dirty="0">
                  <a:solidFill>
                    <a:srgbClr val="272525"/>
                  </a:solidFill>
                  <a:latin typeface="Source Serif 4 Semi Bold" pitchFamily="34" charset="0"/>
                  <a:ea typeface="Source Serif 4 Semi Bold" pitchFamily="34" charset="-122"/>
                  <a:cs typeface="Source Serif 4 Semi Bold" pitchFamily="34" charset="-120"/>
                </a:rPr>
                <a:t>Sediul Elvețian</a:t>
              </a:r>
              <a:endParaRPr lang="en-US" dirty="0"/>
            </a:p>
          </p:txBody>
        </p:sp>
        <p:sp>
          <p:nvSpPr>
            <p:cNvPr id="12" name="Text 8"/>
            <p:cNvSpPr/>
            <p:nvPr/>
          </p:nvSpPr>
          <p:spPr>
            <a:xfrm>
              <a:off x="550187" y="5393174"/>
              <a:ext cx="4075628" cy="251579"/>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Source Sans 3" pitchFamily="34" charset="0"/>
                  <a:ea typeface="Source Sans 3" pitchFamily="34" charset="-122"/>
                  <a:cs typeface="Source Sans 3" pitchFamily="34" charset="-120"/>
                </a:rPr>
                <a:t>Garanția legilor stricte de confidențialitate.</a:t>
              </a:r>
              <a:endParaRPr lang="en-US" sz="1600" dirty="0"/>
            </a:p>
          </p:txBody>
        </p:sp>
      </p:grpSp>
      <p:grpSp>
        <p:nvGrpSpPr>
          <p:cNvPr id="23" name="Group 22">
            <a:extLst>
              <a:ext uri="{FF2B5EF4-FFF2-40B4-BE49-F238E27FC236}">
                <a16:creationId xmlns:a16="http://schemas.microsoft.com/office/drawing/2014/main" id="{C38D2A0F-9643-428F-9424-FF552B9C813A}"/>
              </a:ext>
            </a:extLst>
          </p:cNvPr>
          <p:cNvGrpSpPr/>
          <p:nvPr/>
        </p:nvGrpSpPr>
        <p:grpSpPr>
          <a:xfrm>
            <a:off x="5213390" y="5609272"/>
            <a:ext cx="3993356" cy="2209562"/>
            <a:chOff x="5285958" y="5279231"/>
            <a:chExt cx="4405193" cy="1535430"/>
          </a:xfrm>
        </p:grpSpPr>
        <p:sp>
          <p:nvSpPr>
            <p:cNvPr id="13" name="Shape 9"/>
            <p:cNvSpPr/>
            <p:nvPr/>
          </p:nvSpPr>
          <p:spPr>
            <a:xfrm>
              <a:off x="5285958" y="5279231"/>
              <a:ext cx="4405193" cy="1535430"/>
            </a:xfrm>
            <a:prstGeom prst="roundRect">
              <a:avLst>
                <a:gd name="adj" fmla="val 4301"/>
              </a:avLst>
            </a:prstGeom>
            <a:solidFill>
              <a:srgbClr val="F0D4F7"/>
            </a:solidFill>
            <a:ln w="7620">
              <a:solidFill>
                <a:srgbClr val="D6BADD"/>
              </a:solidFill>
              <a:prstDash val="solid"/>
            </a:ln>
          </p:spPr>
        </p:sp>
        <p:sp>
          <p:nvSpPr>
            <p:cNvPr id="14" name="Shape 10"/>
            <p:cNvSpPr/>
            <p:nvPr/>
          </p:nvSpPr>
          <p:spPr>
            <a:xfrm>
              <a:off x="5450740" y="5444014"/>
              <a:ext cx="471607" cy="471607"/>
            </a:xfrm>
            <a:prstGeom prst="roundRect">
              <a:avLst>
                <a:gd name="adj" fmla="val 19387086"/>
              </a:avLst>
            </a:prstGeom>
            <a:solidFill>
              <a:srgbClr val="BE49DF"/>
            </a:solidFill>
            <a:ln/>
          </p:spPr>
        </p:sp>
        <p:pic>
          <p:nvPicPr>
            <p:cNvPr id="15" name="Image 2" descr="preencoded.png"/>
            <p:cNvPicPr>
              <a:picLocks noChangeAspect="1"/>
            </p:cNvPicPr>
            <p:nvPr/>
          </p:nvPicPr>
          <p:blipFill>
            <a:blip r:embed="rId5"/>
            <a:stretch>
              <a:fillRect/>
            </a:stretch>
          </p:blipFill>
          <p:spPr>
            <a:xfrm>
              <a:off x="5580399" y="5547122"/>
              <a:ext cx="212169" cy="265271"/>
            </a:xfrm>
            <a:prstGeom prst="rect">
              <a:avLst/>
            </a:prstGeom>
          </p:spPr>
        </p:pic>
        <p:sp>
          <p:nvSpPr>
            <p:cNvPr id="16" name="Text 11"/>
            <p:cNvSpPr/>
            <p:nvPr/>
          </p:nvSpPr>
          <p:spPr>
            <a:xfrm>
              <a:off x="5450740" y="6072783"/>
              <a:ext cx="1849636" cy="231219"/>
            </a:xfrm>
            <a:prstGeom prst="rect">
              <a:avLst/>
            </a:prstGeom>
            <a:noFill/>
            <a:ln/>
          </p:spPr>
          <p:txBody>
            <a:bodyPr wrap="none" lIns="0" tIns="0" rIns="0" bIns="0" rtlCol="0" anchor="t"/>
            <a:lstStyle/>
            <a:p>
              <a:pPr marL="0" indent="0" algn="l">
                <a:lnSpc>
                  <a:spcPts val="1800"/>
                </a:lnSpc>
                <a:buNone/>
              </a:pPr>
              <a:r>
                <a:rPr lang="en-US" dirty="0">
                  <a:solidFill>
                    <a:srgbClr val="272525"/>
                  </a:solidFill>
                  <a:latin typeface="Source Serif 4 Semi Bold" pitchFamily="34" charset="0"/>
                  <a:ea typeface="Source Serif 4 Semi Bold" pitchFamily="34" charset="-122"/>
                  <a:cs typeface="Source Serif 4 Semi Bold" pitchFamily="34" charset="-120"/>
                </a:rPr>
                <a:t>20M+ Utilizatori</a:t>
              </a:r>
              <a:endParaRPr lang="en-US" dirty="0"/>
            </a:p>
          </p:txBody>
        </p:sp>
        <p:sp>
          <p:nvSpPr>
            <p:cNvPr id="17" name="Text 12"/>
            <p:cNvSpPr/>
            <p:nvPr/>
          </p:nvSpPr>
          <p:spPr>
            <a:xfrm>
              <a:off x="5450740" y="6398300"/>
              <a:ext cx="4075628" cy="251579"/>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Source Sans 3" pitchFamily="34" charset="0"/>
                  <a:ea typeface="Source Sans 3" pitchFamily="34" charset="-122"/>
                  <a:cs typeface="Source Sans 3" pitchFamily="34" charset="-120"/>
                </a:rPr>
                <a:t>Bază de utilizatori în creștere rapidă.</a:t>
              </a:r>
              <a:endParaRPr lang="en-US" sz="1200" dirty="0"/>
            </a:p>
          </p:txBody>
        </p:sp>
      </p:grpSp>
      <p:grpSp>
        <p:nvGrpSpPr>
          <p:cNvPr id="25" name="Group 24">
            <a:extLst>
              <a:ext uri="{FF2B5EF4-FFF2-40B4-BE49-F238E27FC236}">
                <a16:creationId xmlns:a16="http://schemas.microsoft.com/office/drawing/2014/main" id="{B21B3FE2-A51E-4134-9F3E-5865CEE42AE8}"/>
              </a:ext>
            </a:extLst>
          </p:cNvPr>
          <p:cNvGrpSpPr/>
          <p:nvPr/>
        </p:nvGrpSpPr>
        <p:grpSpPr>
          <a:xfrm>
            <a:off x="9674899" y="5630586"/>
            <a:ext cx="4405313" cy="2183726"/>
            <a:chOff x="9674900" y="7538323"/>
            <a:chExt cx="4405313" cy="1535430"/>
          </a:xfrm>
        </p:grpSpPr>
        <p:sp>
          <p:nvSpPr>
            <p:cNvPr id="18" name="Shape 13"/>
            <p:cNvSpPr/>
            <p:nvPr/>
          </p:nvSpPr>
          <p:spPr>
            <a:xfrm>
              <a:off x="9674900" y="7538323"/>
              <a:ext cx="4405313" cy="1535430"/>
            </a:xfrm>
            <a:prstGeom prst="roundRect">
              <a:avLst>
                <a:gd name="adj" fmla="val 4301"/>
              </a:avLst>
            </a:prstGeom>
            <a:solidFill>
              <a:srgbClr val="F0D4F7"/>
            </a:solidFill>
            <a:ln w="7620">
              <a:solidFill>
                <a:srgbClr val="D6BADD"/>
              </a:solidFill>
              <a:prstDash val="solid"/>
            </a:ln>
          </p:spPr>
        </p:sp>
        <p:sp>
          <p:nvSpPr>
            <p:cNvPr id="19" name="Shape 14"/>
            <p:cNvSpPr/>
            <p:nvPr/>
          </p:nvSpPr>
          <p:spPr>
            <a:xfrm>
              <a:off x="9839682" y="7703106"/>
              <a:ext cx="471607" cy="471607"/>
            </a:xfrm>
            <a:prstGeom prst="roundRect">
              <a:avLst>
                <a:gd name="adj" fmla="val 19387086"/>
              </a:avLst>
            </a:prstGeom>
            <a:solidFill>
              <a:srgbClr val="BE49DF"/>
            </a:solidFill>
            <a:ln/>
          </p:spPr>
        </p:sp>
        <p:pic>
          <p:nvPicPr>
            <p:cNvPr id="20" name="Image 3" descr="preencoded.png"/>
            <p:cNvPicPr>
              <a:picLocks noChangeAspect="1"/>
            </p:cNvPicPr>
            <p:nvPr/>
          </p:nvPicPr>
          <p:blipFill>
            <a:blip r:embed="rId6"/>
            <a:stretch>
              <a:fillRect/>
            </a:stretch>
          </p:blipFill>
          <p:spPr>
            <a:xfrm>
              <a:off x="9969341" y="7806214"/>
              <a:ext cx="212169" cy="265271"/>
            </a:xfrm>
            <a:prstGeom prst="rect">
              <a:avLst/>
            </a:prstGeom>
          </p:spPr>
        </p:pic>
        <p:sp>
          <p:nvSpPr>
            <p:cNvPr id="21" name="Text 15"/>
            <p:cNvSpPr/>
            <p:nvPr/>
          </p:nvSpPr>
          <p:spPr>
            <a:xfrm>
              <a:off x="9839682" y="8331875"/>
              <a:ext cx="1849636" cy="231219"/>
            </a:xfrm>
            <a:prstGeom prst="rect">
              <a:avLst/>
            </a:prstGeom>
            <a:noFill/>
            <a:ln/>
          </p:spPr>
          <p:txBody>
            <a:bodyPr wrap="none" lIns="0" tIns="0" rIns="0" bIns="0" rtlCol="0" anchor="t"/>
            <a:lstStyle/>
            <a:p>
              <a:pPr marL="0" indent="0" algn="l">
                <a:lnSpc>
                  <a:spcPts val="1800"/>
                </a:lnSpc>
                <a:buNone/>
              </a:pPr>
              <a:r>
                <a:rPr lang="en-US" dirty="0">
                  <a:solidFill>
                    <a:srgbClr val="272525"/>
                  </a:solidFill>
                  <a:latin typeface="Source Serif 4 Semi Bold" pitchFamily="34" charset="0"/>
                  <a:ea typeface="Source Serif 4 Semi Bold" pitchFamily="34" charset="-122"/>
                  <a:cs typeface="Source Serif 4 Semi Bold" pitchFamily="34" charset="-120"/>
                </a:rPr>
                <a:t>Cross-Platform</a:t>
              </a:r>
              <a:endParaRPr lang="en-US" dirty="0"/>
            </a:p>
          </p:txBody>
        </p:sp>
        <p:sp>
          <p:nvSpPr>
            <p:cNvPr id="22" name="Text 16"/>
            <p:cNvSpPr/>
            <p:nvPr/>
          </p:nvSpPr>
          <p:spPr>
            <a:xfrm>
              <a:off x="9839682" y="8657392"/>
              <a:ext cx="4075748" cy="251579"/>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Source Sans 3" pitchFamily="34" charset="0"/>
                  <a:ea typeface="Source Sans 3" pitchFamily="34" charset="-122"/>
                  <a:cs typeface="Source Sans 3" pitchFamily="34" charset="-120"/>
                </a:rPr>
                <a:t>Acces de pe orice dispozitiv mobil sau desktop.</a:t>
              </a:r>
              <a:endParaRPr lang="en-US" sz="1200" dirty="0"/>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267"/>
          </a:xfrm>
          <a:prstGeom prst="rect">
            <a:avLst/>
          </a:prstGeom>
        </p:spPr>
      </p:pic>
      <p:sp>
        <p:nvSpPr>
          <p:cNvPr id="3" name="Text 0"/>
          <p:cNvSpPr/>
          <p:nvPr/>
        </p:nvSpPr>
        <p:spPr>
          <a:xfrm>
            <a:off x="6287095" y="629126"/>
            <a:ext cx="7542609" cy="5383054"/>
          </a:xfrm>
          <a:prstGeom prst="rect">
            <a:avLst/>
          </a:prstGeom>
          <a:noFill/>
          <a:ln/>
        </p:spPr>
        <p:txBody>
          <a:bodyPr wrap="square" lIns="0" tIns="0" rIns="0" bIns="0" rtlCol="0" anchor="t"/>
          <a:lstStyle/>
          <a:p>
            <a:pPr marL="0" indent="0" algn="l">
              <a:lnSpc>
                <a:spcPts val="10550"/>
              </a:lnSpc>
              <a:buNone/>
            </a:pPr>
            <a:r>
              <a:rPr lang="en-US" sz="8450" dirty="0">
                <a:solidFill>
                  <a:srgbClr val="000000"/>
                </a:solidFill>
                <a:latin typeface="Source Serif 4 Semi Bold" pitchFamily="34" charset="0"/>
                <a:ea typeface="Source Serif 4 Semi Bold" pitchFamily="34" charset="-122"/>
                <a:cs typeface="Source Serif 4 Semi Bold" pitchFamily="34" charset="-120"/>
              </a:rPr>
              <a:t>Securitate Imbatabilă pentru Fișierele Tale</a:t>
            </a:r>
            <a:endParaRPr lang="en-US" sz="8450" dirty="0"/>
          </a:p>
        </p:txBody>
      </p:sp>
      <p:sp>
        <p:nvSpPr>
          <p:cNvPr id="4" name="Text 1"/>
          <p:cNvSpPr/>
          <p:nvPr/>
        </p:nvSpPr>
        <p:spPr>
          <a:xfrm>
            <a:off x="6630233" y="6612612"/>
            <a:ext cx="7199471" cy="732234"/>
          </a:xfrm>
          <a:prstGeom prst="rect">
            <a:avLst/>
          </a:prstGeom>
          <a:noFill/>
          <a:ln/>
        </p:spPr>
        <p:txBody>
          <a:bodyPr wrap="square" lIns="0" tIns="0" rIns="0" bIns="0" rtlCol="0" anchor="t"/>
          <a:lstStyle/>
          <a:p>
            <a:pPr marL="0" indent="0" algn="l">
              <a:lnSpc>
                <a:spcPts val="2850"/>
              </a:lnSpc>
              <a:buNone/>
            </a:pPr>
            <a:r>
              <a:rPr lang="en-US" sz="1800" dirty="0">
                <a:solidFill>
                  <a:srgbClr val="272525"/>
                </a:solidFill>
                <a:latin typeface="Source Sans 3" pitchFamily="34" charset="0"/>
                <a:ea typeface="Source Sans 3" pitchFamily="34" charset="-122"/>
                <a:cs typeface="Source Sans 3" pitchFamily="34" charset="-120"/>
              </a:rPr>
              <a:t>Arhitectura pCloud se bazează pe principiul zero-knowledge encryption pentru a asigura că datele tale rămân private, chiar și față de noi.</a:t>
            </a:r>
            <a:endParaRPr lang="en-US" sz="1800" dirty="0"/>
          </a:p>
        </p:txBody>
      </p:sp>
      <p:sp>
        <p:nvSpPr>
          <p:cNvPr id="5" name="Shape 2"/>
          <p:cNvSpPr/>
          <p:nvPr/>
        </p:nvSpPr>
        <p:spPr>
          <a:xfrm>
            <a:off x="6287095" y="6355318"/>
            <a:ext cx="30480" cy="1246823"/>
          </a:xfrm>
          <a:prstGeom prst="rect">
            <a:avLst/>
          </a:prstGeom>
          <a:solidFill>
            <a:srgbClr val="BE49DF"/>
          </a:solidFill>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85788" y="460177"/>
            <a:ext cx="7423190" cy="492323"/>
          </a:xfrm>
          <a:prstGeom prst="rect">
            <a:avLst/>
          </a:prstGeom>
          <a:noFill/>
          <a:ln/>
        </p:spPr>
        <p:txBody>
          <a:bodyPr wrap="none" lIns="0" tIns="0" rIns="0" bIns="0" rtlCol="0" anchor="t"/>
          <a:lstStyle/>
          <a:p>
            <a:pPr marL="0" indent="0" algn="l">
              <a:lnSpc>
                <a:spcPts val="3850"/>
              </a:lnSpc>
              <a:buNone/>
            </a:pPr>
            <a:r>
              <a:rPr lang="en-US" sz="3100" dirty="0">
                <a:solidFill>
                  <a:srgbClr val="000000"/>
                </a:solidFill>
                <a:latin typeface="Source Serif 4 Semi Bold" pitchFamily="34" charset="0"/>
                <a:ea typeface="Source Serif 4 Semi Bold" pitchFamily="34" charset="-122"/>
                <a:cs typeface="Source Serif 4 Semi Bold" pitchFamily="34" charset="-120"/>
              </a:rPr>
              <a:t>Arhitectura și Funcționalitățile de Bază</a:t>
            </a:r>
            <a:endParaRPr lang="en-US" sz="3100" dirty="0"/>
          </a:p>
        </p:txBody>
      </p:sp>
      <p:sp>
        <p:nvSpPr>
          <p:cNvPr id="3" name="Text 1"/>
          <p:cNvSpPr/>
          <p:nvPr/>
        </p:nvSpPr>
        <p:spPr>
          <a:xfrm>
            <a:off x="585788" y="1370767"/>
            <a:ext cx="2969776" cy="295394"/>
          </a:xfrm>
          <a:prstGeom prst="rect">
            <a:avLst/>
          </a:prstGeom>
          <a:noFill/>
          <a:ln/>
        </p:spPr>
        <p:txBody>
          <a:bodyPr wrap="none" lIns="0" tIns="0" rIns="0" bIns="0" rtlCol="0" anchor="t"/>
          <a:lstStyle/>
          <a:p>
            <a:pPr marL="0" indent="0" algn="l">
              <a:lnSpc>
                <a:spcPts val="2300"/>
              </a:lnSpc>
              <a:buNone/>
            </a:pPr>
            <a:r>
              <a:rPr lang="en-US" sz="1850" dirty="0">
                <a:solidFill>
                  <a:srgbClr val="000000"/>
                </a:solidFill>
                <a:latin typeface="Source Serif 4 Semi Bold" pitchFamily="34" charset="0"/>
                <a:ea typeface="Source Serif 4 Semi Bold" pitchFamily="34" charset="-122"/>
                <a:cs typeface="Source Serif 4 Semi Bold" pitchFamily="34" charset="-120"/>
              </a:rPr>
              <a:t>Securitate de Nivel Militar</a:t>
            </a:r>
            <a:endParaRPr lang="en-US" sz="1850" dirty="0"/>
          </a:p>
        </p:txBody>
      </p:sp>
      <p:sp>
        <p:nvSpPr>
          <p:cNvPr id="4" name="Text 2"/>
          <p:cNvSpPr/>
          <p:nvPr/>
        </p:nvSpPr>
        <p:spPr>
          <a:xfrm>
            <a:off x="585788" y="1833443"/>
            <a:ext cx="6525220" cy="267772"/>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Source Sans 3" pitchFamily="34" charset="0"/>
                <a:ea typeface="Source Sans 3" pitchFamily="34" charset="-122"/>
                <a:cs typeface="Source Sans 3" pitchFamily="34" charset="-120"/>
              </a:rPr>
              <a:t>pCloud folosește standarde de criptare de vârf pentru a proteja integritatea datelor:</a:t>
            </a:r>
            <a:endParaRPr lang="en-US" sz="1300" dirty="0"/>
          </a:p>
        </p:txBody>
      </p:sp>
      <p:sp>
        <p:nvSpPr>
          <p:cNvPr id="5" name="Text 3"/>
          <p:cNvSpPr/>
          <p:nvPr/>
        </p:nvSpPr>
        <p:spPr>
          <a:xfrm>
            <a:off x="585788" y="2251829"/>
            <a:ext cx="6525220" cy="267772"/>
          </a:xfrm>
          <a:prstGeom prst="rect">
            <a:avLst/>
          </a:prstGeom>
          <a:noFill/>
          <a:ln/>
        </p:spPr>
        <p:txBody>
          <a:bodyPr wrap="none" lIns="0" tIns="0" rIns="0" bIns="0" rtlCol="0" anchor="t"/>
          <a:lstStyle/>
          <a:p>
            <a:pPr marL="342900" indent="-342900" algn="l">
              <a:lnSpc>
                <a:spcPts val="2100"/>
              </a:lnSpc>
              <a:buSzPct val="100000"/>
              <a:buChar char="•"/>
            </a:pPr>
            <a:r>
              <a:rPr lang="en-US" sz="1300" b="1" dirty="0">
                <a:solidFill>
                  <a:srgbClr val="272525"/>
                </a:solidFill>
                <a:latin typeface="Source Sans 3" pitchFamily="34" charset="0"/>
                <a:ea typeface="Source Sans 3" pitchFamily="34" charset="-122"/>
                <a:cs typeface="Source Sans 3" pitchFamily="34" charset="-120"/>
              </a:rPr>
              <a:t>Criptare 256-bit AES</a:t>
            </a:r>
            <a:r>
              <a:rPr lang="en-US" sz="1300" dirty="0">
                <a:solidFill>
                  <a:srgbClr val="272525"/>
                </a:solidFill>
                <a:latin typeface="Source Sans 3" pitchFamily="34" charset="0"/>
                <a:ea typeface="Source Sans 3" pitchFamily="34" charset="-122"/>
                <a:cs typeface="Source Sans 3" pitchFamily="34" charset="-120"/>
              </a:rPr>
              <a:t> pentru stocarea tuturor fișierelor.</a:t>
            </a:r>
            <a:endParaRPr lang="en-US" sz="1300" dirty="0"/>
          </a:p>
        </p:txBody>
      </p:sp>
      <p:sp>
        <p:nvSpPr>
          <p:cNvPr id="6" name="Text 4"/>
          <p:cNvSpPr/>
          <p:nvPr/>
        </p:nvSpPr>
        <p:spPr>
          <a:xfrm>
            <a:off x="585788" y="2578179"/>
            <a:ext cx="6525220" cy="267772"/>
          </a:xfrm>
          <a:prstGeom prst="rect">
            <a:avLst/>
          </a:prstGeom>
          <a:noFill/>
          <a:ln/>
        </p:spPr>
        <p:txBody>
          <a:bodyPr wrap="none" lIns="0" tIns="0" rIns="0" bIns="0" rtlCol="0" anchor="t"/>
          <a:lstStyle/>
          <a:p>
            <a:pPr marL="342900" indent="-342900" algn="l">
              <a:lnSpc>
                <a:spcPts val="2100"/>
              </a:lnSpc>
              <a:buSzPct val="100000"/>
              <a:buChar char="•"/>
            </a:pPr>
            <a:r>
              <a:rPr lang="en-US" sz="1300" b="1" dirty="0">
                <a:solidFill>
                  <a:srgbClr val="272525"/>
                </a:solidFill>
                <a:latin typeface="Source Sans 3" pitchFamily="34" charset="0"/>
                <a:ea typeface="Source Sans 3" pitchFamily="34" charset="-122"/>
                <a:cs typeface="Source Sans 3" pitchFamily="34" charset="-120"/>
              </a:rPr>
              <a:t>TLS/SSL</a:t>
            </a:r>
            <a:r>
              <a:rPr lang="en-US" sz="1300" dirty="0">
                <a:solidFill>
                  <a:srgbClr val="272525"/>
                </a:solidFill>
                <a:latin typeface="Source Sans 3" pitchFamily="34" charset="0"/>
                <a:ea typeface="Source Sans 3" pitchFamily="34" charset="-122"/>
                <a:cs typeface="Source Sans 3" pitchFamily="34" charset="-120"/>
              </a:rPr>
              <a:t> aplicat la transferul de date, prevenind interceptările.</a:t>
            </a:r>
            <a:endParaRPr lang="en-US" sz="1300" dirty="0"/>
          </a:p>
        </p:txBody>
      </p:sp>
      <p:sp>
        <p:nvSpPr>
          <p:cNvPr id="7" name="Text 5"/>
          <p:cNvSpPr/>
          <p:nvPr/>
        </p:nvSpPr>
        <p:spPr>
          <a:xfrm>
            <a:off x="585788" y="2904530"/>
            <a:ext cx="6525220" cy="535543"/>
          </a:xfrm>
          <a:prstGeom prst="rect">
            <a:avLst/>
          </a:prstGeom>
          <a:noFill/>
          <a:ln/>
        </p:spPr>
        <p:txBody>
          <a:bodyPr wrap="square" lIns="0" tIns="0" rIns="0" bIns="0" rtlCol="0" anchor="t"/>
          <a:lstStyle/>
          <a:p>
            <a:pPr marL="342900" indent="-342900" algn="l">
              <a:lnSpc>
                <a:spcPts val="2100"/>
              </a:lnSpc>
              <a:buSzPct val="100000"/>
              <a:buChar char="•"/>
            </a:pPr>
            <a:r>
              <a:rPr lang="en-US" sz="1300" b="1" dirty="0">
                <a:solidFill>
                  <a:srgbClr val="272525"/>
                </a:solidFill>
                <a:latin typeface="Source Sans 3" pitchFamily="34" charset="0"/>
                <a:ea typeface="Source Sans 3" pitchFamily="34" charset="-122"/>
                <a:cs typeface="Source Sans 3" pitchFamily="34" charset="-120"/>
              </a:rPr>
              <a:t>Redundanță:</a:t>
            </a:r>
            <a:r>
              <a:rPr lang="en-US" sz="1300" dirty="0">
                <a:solidFill>
                  <a:srgbClr val="272525"/>
                </a:solidFill>
                <a:latin typeface="Source Sans 3" pitchFamily="34" charset="0"/>
                <a:ea typeface="Source Sans 3" pitchFamily="34" charset="-122"/>
                <a:cs typeface="Source Sans 3" pitchFamily="34" charset="-120"/>
              </a:rPr>
              <a:t> Datele sunt stocate în centre de date certificate (Tier 3/4) în Europa (Luxemburg) și SUA, cu cinci copii pe servere diferite.</a:t>
            </a:r>
            <a:endParaRPr lang="en-US" sz="1300" dirty="0"/>
          </a:p>
        </p:txBody>
      </p:sp>
      <p:sp>
        <p:nvSpPr>
          <p:cNvPr id="8" name="Text 6"/>
          <p:cNvSpPr/>
          <p:nvPr/>
        </p:nvSpPr>
        <p:spPr>
          <a:xfrm>
            <a:off x="7527012" y="1370767"/>
            <a:ext cx="4889063" cy="295394"/>
          </a:xfrm>
          <a:prstGeom prst="rect">
            <a:avLst/>
          </a:prstGeom>
          <a:noFill/>
          <a:ln/>
        </p:spPr>
        <p:txBody>
          <a:bodyPr wrap="none" lIns="0" tIns="0" rIns="0" bIns="0" rtlCol="0" anchor="t"/>
          <a:lstStyle/>
          <a:p>
            <a:pPr marL="0" indent="0" algn="l">
              <a:lnSpc>
                <a:spcPts val="2300"/>
              </a:lnSpc>
              <a:buNone/>
            </a:pPr>
            <a:r>
              <a:rPr lang="en-US" sz="1850" dirty="0">
                <a:solidFill>
                  <a:srgbClr val="000000"/>
                </a:solidFill>
                <a:latin typeface="Source Serif 4 Semi Bold" pitchFamily="34" charset="0"/>
                <a:ea typeface="Source Serif 4 Semi Bold" pitchFamily="34" charset="-122"/>
                <a:cs typeface="Source Serif 4 Semi Bold" pitchFamily="34" charset="-120"/>
              </a:rPr>
              <a:t>Funcționalitatea Unică: pCloud Encryption</a:t>
            </a:r>
            <a:endParaRPr lang="en-US" sz="1850" dirty="0"/>
          </a:p>
        </p:txBody>
      </p:sp>
      <p:sp>
        <p:nvSpPr>
          <p:cNvPr id="9" name="Shape 7"/>
          <p:cNvSpPr/>
          <p:nvPr/>
        </p:nvSpPr>
        <p:spPr>
          <a:xfrm>
            <a:off x="7527012" y="1854398"/>
            <a:ext cx="6525220" cy="978813"/>
          </a:xfrm>
          <a:prstGeom prst="roundRect">
            <a:avLst>
              <a:gd name="adj" fmla="val 7182"/>
            </a:avLst>
          </a:prstGeom>
          <a:solidFill>
            <a:srgbClr val="E8BEF4"/>
          </a:solidFill>
          <a:ln/>
        </p:spPr>
      </p:sp>
      <p:pic>
        <p:nvPicPr>
          <p:cNvPr id="10" name="Image 0" descr="preencoded.png"/>
          <p:cNvPicPr>
            <a:picLocks noChangeAspect="1"/>
          </p:cNvPicPr>
          <p:nvPr/>
        </p:nvPicPr>
        <p:blipFill>
          <a:blip r:embed="rId3"/>
          <a:stretch>
            <a:fillRect/>
          </a:stretch>
        </p:blipFill>
        <p:spPr>
          <a:xfrm>
            <a:off x="7694295" y="2099905"/>
            <a:ext cx="209193" cy="167283"/>
          </a:xfrm>
          <a:prstGeom prst="rect">
            <a:avLst/>
          </a:prstGeom>
        </p:spPr>
      </p:pic>
      <p:sp>
        <p:nvSpPr>
          <p:cNvPr id="11" name="Text 8"/>
          <p:cNvSpPr/>
          <p:nvPr/>
        </p:nvSpPr>
        <p:spPr>
          <a:xfrm>
            <a:off x="8070771" y="2063472"/>
            <a:ext cx="5814179" cy="535543"/>
          </a:xfrm>
          <a:prstGeom prst="rect">
            <a:avLst/>
          </a:prstGeom>
          <a:noFill/>
          <a:ln/>
        </p:spPr>
        <p:txBody>
          <a:bodyPr wrap="square" lIns="0" tIns="0" rIns="0" bIns="0" rtlCol="0" anchor="t"/>
          <a:lstStyle/>
          <a:p>
            <a:pPr marL="0" indent="0" algn="l">
              <a:lnSpc>
                <a:spcPts val="2100"/>
              </a:lnSpc>
              <a:buNone/>
            </a:pPr>
            <a:r>
              <a:rPr lang="en-US" sz="1300" dirty="0">
                <a:solidFill>
                  <a:srgbClr val="000000"/>
                </a:solidFill>
                <a:latin typeface="Source Sans 3" pitchFamily="34" charset="0"/>
                <a:ea typeface="Source Sans 3" pitchFamily="34" charset="-122"/>
                <a:cs typeface="Source Sans 3" pitchFamily="34" charset="-120"/>
              </a:rPr>
              <a:t>Acest serviciu opțional oferă criptare </a:t>
            </a:r>
            <a:r>
              <a:rPr lang="en-US" sz="1300" b="1" dirty="0">
                <a:solidFill>
                  <a:srgbClr val="000000"/>
                </a:solidFill>
                <a:latin typeface="Source Sans 3" pitchFamily="34" charset="0"/>
                <a:ea typeface="Source Sans 3" pitchFamily="34" charset="-122"/>
                <a:cs typeface="Source Sans 3" pitchFamily="34" charset="-120"/>
              </a:rPr>
              <a:t>Zero-Knowledge</a:t>
            </a:r>
            <a:r>
              <a:rPr lang="en-US" sz="1300" dirty="0">
                <a:solidFill>
                  <a:srgbClr val="000000"/>
                </a:solidFill>
                <a:latin typeface="Source Sans 3" pitchFamily="34" charset="0"/>
                <a:ea typeface="Source Sans 3" pitchFamily="34" charset="-122"/>
                <a:cs typeface="Source Sans 3" pitchFamily="34" charset="-120"/>
              </a:rPr>
              <a:t>, asigurând că nimeni, nici măcar pCloud, nu poate accesa conținutul fișierelor tale private.</a:t>
            </a:r>
            <a:endParaRPr lang="en-US" sz="1300" dirty="0"/>
          </a:p>
        </p:txBody>
      </p:sp>
      <p:sp>
        <p:nvSpPr>
          <p:cNvPr id="12" name="Text 9"/>
          <p:cNvSpPr/>
          <p:nvPr/>
        </p:nvSpPr>
        <p:spPr>
          <a:xfrm>
            <a:off x="7527012" y="3021449"/>
            <a:ext cx="6525220" cy="535543"/>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Source Sans 3" pitchFamily="34" charset="0"/>
                <a:ea typeface="Source Sans 3" pitchFamily="34" charset="-122"/>
                <a:cs typeface="Source Sans 3" pitchFamily="34" charset="-120"/>
              </a:rPr>
              <a:t>Doar utilizatorul deține cheia de criptare (Crypto Pass). Acesta este ideal pentru documente sensibile, contracte sau informații personale.</a:t>
            </a:r>
            <a:endParaRPr lang="en-US" sz="1300" dirty="0"/>
          </a:p>
        </p:txBody>
      </p:sp>
      <p:sp>
        <p:nvSpPr>
          <p:cNvPr id="13" name="Text 10"/>
          <p:cNvSpPr/>
          <p:nvPr/>
        </p:nvSpPr>
        <p:spPr>
          <a:xfrm>
            <a:off x="585788" y="3958590"/>
            <a:ext cx="2906316" cy="295394"/>
          </a:xfrm>
          <a:prstGeom prst="rect">
            <a:avLst/>
          </a:prstGeom>
          <a:noFill/>
          <a:ln/>
        </p:spPr>
        <p:txBody>
          <a:bodyPr wrap="none" lIns="0" tIns="0" rIns="0" bIns="0" rtlCol="0" anchor="t"/>
          <a:lstStyle/>
          <a:p>
            <a:pPr marL="0" indent="0" algn="l">
              <a:lnSpc>
                <a:spcPts val="2300"/>
              </a:lnSpc>
              <a:buNone/>
            </a:pPr>
            <a:r>
              <a:rPr lang="en-US" sz="1850" dirty="0">
                <a:solidFill>
                  <a:srgbClr val="000000"/>
                </a:solidFill>
                <a:latin typeface="Source Serif 4 Semi Bold" pitchFamily="34" charset="0"/>
                <a:ea typeface="Source Serif 4 Semi Bold" pitchFamily="34" charset="-122"/>
                <a:cs typeface="Source Serif 4 Semi Bold" pitchFamily="34" charset="-120"/>
              </a:rPr>
              <a:t>Capacități și Sincronizare</a:t>
            </a:r>
            <a:endParaRPr lang="en-US" sz="1850" dirty="0"/>
          </a:p>
        </p:txBody>
      </p:sp>
      <p:sp>
        <p:nvSpPr>
          <p:cNvPr id="14" name="Shape 11"/>
          <p:cNvSpPr/>
          <p:nvPr/>
        </p:nvSpPr>
        <p:spPr>
          <a:xfrm>
            <a:off x="7303770" y="4504968"/>
            <a:ext cx="22860" cy="3266242"/>
          </a:xfrm>
          <a:prstGeom prst="roundRect">
            <a:avLst>
              <a:gd name="adj" fmla="val 307517"/>
            </a:avLst>
          </a:prstGeom>
          <a:solidFill>
            <a:srgbClr val="D6BADD"/>
          </a:solidFill>
          <a:ln/>
        </p:spPr>
      </p:sp>
      <p:sp>
        <p:nvSpPr>
          <p:cNvPr id="15" name="Shape 12"/>
          <p:cNvSpPr/>
          <p:nvPr/>
        </p:nvSpPr>
        <p:spPr>
          <a:xfrm>
            <a:off x="7003375" y="4681776"/>
            <a:ext cx="334685" cy="22860"/>
          </a:xfrm>
          <a:prstGeom prst="roundRect">
            <a:avLst>
              <a:gd name="adj" fmla="val 307517"/>
            </a:avLst>
          </a:prstGeom>
          <a:solidFill>
            <a:srgbClr val="D6BADD"/>
          </a:solidFill>
          <a:ln/>
        </p:spPr>
      </p:sp>
      <p:sp>
        <p:nvSpPr>
          <p:cNvPr id="16" name="Shape 13"/>
          <p:cNvSpPr/>
          <p:nvPr/>
        </p:nvSpPr>
        <p:spPr>
          <a:xfrm>
            <a:off x="7252454" y="4630460"/>
            <a:ext cx="125492" cy="125492"/>
          </a:xfrm>
          <a:prstGeom prst="roundRect">
            <a:avLst>
              <a:gd name="adj" fmla="val 364326"/>
            </a:avLst>
          </a:prstGeom>
          <a:solidFill>
            <a:srgbClr val="BE49DF"/>
          </a:solidFill>
          <a:ln/>
        </p:spPr>
      </p:sp>
      <p:sp>
        <p:nvSpPr>
          <p:cNvPr id="17" name="Text 14"/>
          <p:cNvSpPr/>
          <p:nvPr/>
        </p:nvSpPr>
        <p:spPr>
          <a:xfrm>
            <a:off x="3964543" y="4562475"/>
            <a:ext cx="2681168" cy="246102"/>
          </a:xfrm>
          <a:prstGeom prst="rect">
            <a:avLst/>
          </a:prstGeom>
          <a:noFill/>
          <a:ln/>
        </p:spPr>
        <p:txBody>
          <a:bodyPr wrap="none" lIns="0" tIns="0" rIns="0" bIns="0" rtlCol="0" anchor="t"/>
          <a:lstStyle/>
          <a:p>
            <a:pPr marL="0" indent="0" algn="r">
              <a:lnSpc>
                <a:spcPts val="1900"/>
              </a:lnSpc>
              <a:buNone/>
            </a:pPr>
            <a:r>
              <a:rPr lang="en-US" sz="1550" dirty="0">
                <a:solidFill>
                  <a:srgbClr val="272525"/>
                </a:solidFill>
                <a:latin typeface="Source Serif 4 Semi Bold" pitchFamily="34" charset="0"/>
                <a:ea typeface="Source Serif 4 Semi Bold" pitchFamily="34" charset="-122"/>
                <a:cs typeface="Source Serif 4 Semi Bold" pitchFamily="34" charset="-120"/>
              </a:rPr>
              <a:t>Fișiere de Orice Dimensiune</a:t>
            </a:r>
            <a:endParaRPr lang="en-US" sz="1550" dirty="0"/>
          </a:p>
        </p:txBody>
      </p:sp>
      <p:sp>
        <p:nvSpPr>
          <p:cNvPr id="18" name="Text 15"/>
          <p:cNvSpPr/>
          <p:nvPr/>
        </p:nvSpPr>
        <p:spPr>
          <a:xfrm>
            <a:off x="585788" y="4908947"/>
            <a:ext cx="6059924" cy="535543"/>
          </a:xfrm>
          <a:prstGeom prst="rect">
            <a:avLst/>
          </a:prstGeom>
          <a:noFill/>
          <a:ln/>
        </p:spPr>
        <p:txBody>
          <a:bodyPr wrap="square" lIns="0" tIns="0" rIns="0" bIns="0" rtlCol="0" anchor="t"/>
          <a:lstStyle/>
          <a:p>
            <a:pPr marL="0" indent="0" algn="r">
              <a:lnSpc>
                <a:spcPts val="2100"/>
              </a:lnSpc>
              <a:buNone/>
            </a:pPr>
            <a:r>
              <a:rPr lang="en-US" sz="1300" dirty="0">
                <a:solidFill>
                  <a:srgbClr val="272525"/>
                </a:solidFill>
                <a:latin typeface="Source Sans 3" pitchFamily="34" charset="0"/>
                <a:ea typeface="Source Sans 3" pitchFamily="34" charset="-122"/>
                <a:cs typeface="Source Sans 3" pitchFamily="34" charset="-120"/>
              </a:rPr>
              <a:t>Poți încărca fișiere de mari dimensiuni, inclusiv colecții HD video, fără limitări de mărime.</a:t>
            </a:r>
            <a:endParaRPr lang="en-US" sz="1300" dirty="0"/>
          </a:p>
        </p:txBody>
      </p:sp>
      <p:sp>
        <p:nvSpPr>
          <p:cNvPr id="19" name="Shape 16"/>
          <p:cNvSpPr/>
          <p:nvPr/>
        </p:nvSpPr>
        <p:spPr>
          <a:xfrm>
            <a:off x="7292340" y="5685949"/>
            <a:ext cx="334685" cy="22860"/>
          </a:xfrm>
          <a:prstGeom prst="roundRect">
            <a:avLst>
              <a:gd name="adj" fmla="val 307517"/>
            </a:avLst>
          </a:prstGeom>
          <a:solidFill>
            <a:srgbClr val="D6BADD"/>
          </a:solidFill>
          <a:ln/>
        </p:spPr>
      </p:sp>
      <p:sp>
        <p:nvSpPr>
          <p:cNvPr id="20" name="Shape 17"/>
          <p:cNvSpPr/>
          <p:nvPr/>
        </p:nvSpPr>
        <p:spPr>
          <a:xfrm>
            <a:off x="7252454" y="5634633"/>
            <a:ext cx="125492" cy="125492"/>
          </a:xfrm>
          <a:prstGeom prst="roundRect">
            <a:avLst>
              <a:gd name="adj" fmla="val 364326"/>
            </a:avLst>
          </a:prstGeom>
          <a:solidFill>
            <a:srgbClr val="BE49DF"/>
          </a:solidFill>
          <a:ln/>
        </p:spPr>
      </p:sp>
      <p:sp>
        <p:nvSpPr>
          <p:cNvPr id="21" name="Text 18"/>
          <p:cNvSpPr/>
          <p:nvPr/>
        </p:nvSpPr>
        <p:spPr>
          <a:xfrm>
            <a:off x="7984688" y="5566648"/>
            <a:ext cx="1969056" cy="246102"/>
          </a:xfrm>
          <a:prstGeom prst="rect">
            <a:avLst/>
          </a:prstGeom>
          <a:noFill/>
          <a:ln/>
        </p:spPr>
        <p:txBody>
          <a:bodyPr wrap="none" lIns="0" tIns="0" rIns="0" bIns="0" rtlCol="0" anchor="t"/>
          <a:lstStyle/>
          <a:p>
            <a:pPr marL="0" indent="0" algn="l">
              <a:lnSpc>
                <a:spcPts val="1900"/>
              </a:lnSpc>
              <a:buNone/>
            </a:pPr>
            <a:r>
              <a:rPr lang="en-US" sz="1550" dirty="0">
                <a:solidFill>
                  <a:srgbClr val="272525"/>
                </a:solidFill>
                <a:latin typeface="Source Serif 4 Semi Bold" pitchFamily="34" charset="0"/>
                <a:ea typeface="Source Serif 4 Semi Bold" pitchFamily="34" charset="-122"/>
                <a:cs typeface="Source Serif 4 Semi Bold" pitchFamily="34" charset="-120"/>
              </a:rPr>
              <a:t>Viteze Nelimitate</a:t>
            </a:r>
            <a:endParaRPr lang="en-US" sz="1550" dirty="0"/>
          </a:p>
        </p:txBody>
      </p:sp>
      <p:sp>
        <p:nvSpPr>
          <p:cNvPr id="22" name="Text 19"/>
          <p:cNvSpPr/>
          <p:nvPr/>
        </p:nvSpPr>
        <p:spPr>
          <a:xfrm>
            <a:off x="7984688" y="5913120"/>
            <a:ext cx="6059924" cy="267772"/>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Source Sans 3" pitchFamily="34" charset="0"/>
                <a:ea typeface="Source Sans 3" pitchFamily="34" charset="-122"/>
                <a:cs typeface="Source Sans 3" pitchFamily="34" charset="-120"/>
              </a:rPr>
              <a:t>Viteza de upload și download este limitată doar de conexiunea ta la internet.</a:t>
            </a:r>
            <a:endParaRPr lang="en-US" sz="1300" dirty="0"/>
          </a:p>
        </p:txBody>
      </p:sp>
      <p:sp>
        <p:nvSpPr>
          <p:cNvPr id="23" name="Shape 20"/>
          <p:cNvSpPr/>
          <p:nvPr/>
        </p:nvSpPr>
        <p:spPr>
          <a:xfrm>
            <a:off x="7003375" y="6551533"/>
            <a:ext cx="334685" cy="22860"/>
          </a:xfrm>
          <a:prstGeom prst="roundRect">
            <a:avLst>
              <a:gd name="adj" fmla="val 307517"/>
            </a:avLst>
          </a:prstGeom>
          <a:solidFill>
            <a:srgbClr val="D6BADD"/>
          </a:solidFill>
          <a:ln/>
        </p:spPr>
      </p:sp>
      <p:sp>
        <p:nvSpPr>
          <p:cNvPr id="24" name="Shape 21"/>
          <p:cNvSpPr/>
          <p:nvPr/>
        </p:nvSpPr>
        <p:spPr>
          <a:xfrm>
            <a:off x="7252454" y="6500217"/>
            <a:ext cx="125492" cy="125492"/>
          </a:xfrm>
          <a:prstGeom prst="roundRect">
            <a:avLst>
              <a:gd name="adj" fmla="val 364326"/>
            </a:avLst>
          </a:prstGeom>
          <a:solidFill>
            <a:srgbClr val="BE49DF"/>
          </a:solidFill>
          <a:ln/>
        </p:spPr>
      </p:sp>
      <p:sp>
        <p:nvSpPr>
          <p:cNvPr id="25" name="Text 22"/>
          <p:cNvSpPr/>
          <p:nvPr/>
        </p:nvSpPr>
        <p:spPr>
          <a:xfrm>
            <a:off x="4676656" y="6432233"/>
            <a:ext cx="1969056" cy="246102"/>
          </a:xfrm>
          <a:prstGeom prst="rect">
            <a:avLst/>
          </a:prstGeom>
          <a:noFill/>
          <a:ln/>
        </p:spPr>
        <p:txBody>
          <a:bodyPr wrap="none" lIns="0" tIns="0" rIns="0" bIns="0" rtlCol="0" anchor="t"/>
          <a:lstStyle/>
          <a:p>
            <a:pPr marL="0" indent="0" algn="r">
              <a:lnSpc>
                <a:spcPts val="1900"/>
              </a:lnSpc>
              <a:buNone/>
            </a:pPr>
            <a:r>
              <a:rPr lang="en-US" sz="1550" dirty="0">
                <a:solidFill>
                  <a:srgbClr val="272525"/>
                </a:solidFill>
                <a:latin typeface="Source Serif 4 Semi Bold" pitchFamily="34" charset="0"/>
                <a:ea typeface="Source Serif 4 Semi Bold" pitchFamily="34" charset="-122"/>
                <a:cs typeface="Source Serif 4 Semi Bold" pitchFamily="34" charset="-120"/>
              </a:rPr>
              <a:t>pCloud Drive</a:t>
            </a:r>
            <a:endParaRPr lang="en-US" sz="1550" dirty="0"/>
          </a:p>
        </p:txBody>
      </p:sp>
      <p:sp>
        <p:nvSpPr>
          <p:cNvPr id="26" name="Text 23"/>
          <p:cNvSpPr/>
          <p:nvPr/>
        </p:nvSpPr>
        <p:spPr>
          <a:xfrm>
            <a:off x="585788" y="6778704"/>
            <a:ext cx="6059924" cy="535543"/>
          </a:xfrm>
          <a:prstGeom prst="rect">
            <a:avLst/>
          </a:prstGeom>
          <a:noFill/>
          <a:ln/>
        </p:spPr>
        <p:txBody>
          <a:bodyPr wrap="square" lIns="0" tIns="0" rIns="0" bIns="0" rtlCol="0" anchor="t"/>
          <a:lstStyle/>
          <a:p>
            <a:pPr marL="0" indent="0" algn="r">
              <a:lnSpc>
                <a:spcPts val="2100"/>
              </a:lnSpc>
              <a:buNone/>
            </a:pPr>
            <a:r>
              <a:rPr lang="en-US" sz="1300" dirty="0">
                <a:solidFill>
                  <a:srgbClr val="272525"/>
                </a:solidFill>
                <a:latin typeface="Source Sans 3" pitchFamily="34" charset="0"/>
                <a:ea typeface="Source Sans 3" pitchFamily="34" charset="-122"/>
                <a:cs typeface="Source Sans 3" pitchFamily="34" charset="-120"/>
              </a:rPr>
              <a:t>Aplicația desktop care montează spațiul de stocare cloud ca un drive virtual, fără a ocupa spațiu fizic pe hard disk.</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21268" y="489704"/>
            <a:ext cx="10233065" cy="522089"/>
          </a:xfrm>
          <a:prstGeom prst="rect">
            <a:avLst/>
          </a:prstGeom>
          <a:noFill/>
          <a:ln/>
        </p:spPr>
        <p:txBody>
          <a:bodyPr wrap="none" lIns="0" tIns="0" rIns="0" bIns="0" rtlCol="0" anchor="t"/>
          <a:lstStyle/>
          <a:p>
            <a:pPr marL="0" indent="0" algn="l">
              <a:lnSpc>
                <a:spcPts val="4100"/>
              </a:lnSpc>
              <a:buNone/>
            </a:pPr>
            <a:r>
              <a:rPr lang="en-US" sz="3250" dirty="0">
                <a:solidFill>
                  <a:srgbClr val="000000"/>
                </a:solidFill>
                <a:latin typeface="Source Serif 4 Semi Bold" pitchFamily="34" charset="0"/>
                <a:ea typeface="Source Serif 4 Semi Bold" pitchFamily="34" charset="-122"/>
                <a:cs typeface="Source Serif 4 Semi Bold" pitchFamily="34" charset="-120"/>
              </a:rPr>
              <a:t>Funcționalități Avansate și Flexibilitate Economică</a:t>
            </a:r>
            <a:endParaRPr lang="en-US" sz="3250" dirty="0"/>
          </a:p>
        </p:txBody>
      </p:sp>
      <p:pic>
        <p:nvPicPr>
          <p:cNvPr id="3" name="Image 0" descr="preencoded.png"/>
          <p:cNvPicPr>
            <a:picLocks noChangeAspect="1"/>
          </p:cNvPicPr>
          <p:nvPr/>
        </p:nvPicPr>
        <p:blipFill>
          <a:blip r:embed="rId3"/>
          <a:stretch>
            <a:fillRect/>
          </a:stretch>
        </p:blipFill>
        <p:spPr>
          <a:xfrm>
            <a:off x="621268" y="1366718"/>
            <a:ext cx="532448" cy="532448"/>
          </a:xfrm>
          <a:prstGeom prst="rect">
            <a:avLst/>
          </a:prstGeom>
        </p:spPr>
      </p:pic>
      <p:sp>
        <p:nvSpPr>
          <p:cNvPr id="4" name="Text 1"/>
          <p:cNvSpPr/>
          <p:nvPr/>
        </p:nvSpPr>
        <p:spPr>
          <a:xfrm>
            <a:off x="621268" y="2120979"/>
            <a:ext cx="2088356" cy="260985"/>
          </a:xfrm>
          <a:prstGeom prst="rect">
            <a:avLst/>
          </a:prstGeom>
          <a:noFill/>
          <a:ln/>
        </p:spPr>
        <p:txBody>
          <a:bodyPr wrap="none" lIns="0" tIns="0" rIns="0" bIns="0" rtlCol="0" anchor="t"/>
          <a:lstStyle/>
          <a:p>
            <a:pPr marL="0" indent="0" algn="l">
              <a:lnSpc>
                <a:spcPts val="2050"/>
              </a:lnSpc>
              <a:buNone/>
            </a:pPr>
            <a:r>
              <a:rPr lang="en-US" sz="1600" dirty="0">
                <a:solidFill>
                  <a:srgbClr val="272525"/>
                </a:solidFill>
                <a:latin typeface="Source Serif 4 Semi Bold" pitchFamily="34" charset="0"/>
                <a:ea typeface="Source Serif 4 Semi Bold" pitchFamily="34" charset="-122"/>
                <a:cs typeface="Source Serif 4 Semi Bold" pitchFamily="34" charset="-120"/>
              </a:rPr>
              <a:t>Partajare Avansată</a:t>
            </a:r>
            <a:endParaRPr lang="en-US" sz="1600" dirty="0"/>
          </a:p>
        </p:txBody>
      </p:sp>
      <p:sp>
        <p:nvSpPr>
          <p:cNvPr id="5" name="Text 2"/>
          <p:cNvSpPr/>
          <p:nvPr/>
        </p:nvSpPr>
        <p:spPr>
          <a:xfrm>
            <a:off x="621268" y="2488406"/>
            <a:ext cx="4314706" cy="851892"/>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Creare de link-uri de download direct și link-uri de upload (File Request). Opțiunea de a proteja link-urile cu parolă și dată de expirare.</a:t>
            </a:r>
            <a:endParaRPr lang="en-US" sz="1350" dirty="0"/>
          </a:p>
        </p:txBody>
      </p:sp>
      <p:pic>
        <p:nvPicPr>
          <p:cNvPr id="6" name="Image 1" descr="preencoded.png"/>
          <p:cNvPicPr>
            <a:picLocks noChangeAspect="1"/>
          </p:cNvPicPr>
          <p:nvPr/>
        </p:nvPicPr>
        <p:blipFill>
          <a:blip r:embed="rId4"/>
          <a:stretch>
            <a:fillRect/>
          </a:stretch>
        </p:blipFill>
        <p:spPr>
          <a:xfrm>
            <a:off x="5157788" y="1366718"/>
            <a:ext cx="532448" cy="532448"/>
          </a:xfrm>
          <a:prstGeom prst="rect">
            <a:avLst/>
          </a:prstGeom>
        </p:spPr>
      </p:pic>
      <p:sp>
        <p:nvSpPr>
          <p:cNvPr id="7" name="Text 3"/>
          <p:cNvSpPr/>
          <p:nvPr/>
        </p:nvSpPr>
        <p:spPr>
          <a:xfrm>
            <a:off x="5157788" y="2120979"/>
            <a:ext cx="2088356" cy="260985"/>
          </a:xfrm>
          <a:prstGeom prst="rect">
            <a:avLst/>
          </a:prstGeom>
          <a:noFill/>
          <a:ln/>
        </p:spPr>
        <p:txBody>
          <a:bodyPr wrap="none" lIns="0" tIns="0" rIns="0" bIns="0" rtlCol="0" anchor="t"/>
          <a:lstStyle/>
          <a:p>
            <a:pPr marL="0" indent="0" algn="l">
              <a:lnSpc>
                <a:spcPts val="2050"/>
              </a:lnSpc>
              <a:buNone/>
            </a:pPr>
            <a:r>
              <a:rPr lang="en-US" sz="1600" dirty="0">
                <a:solidFill>
                  <a:srgbClr val="272525"/>
                </a:solidFill>
                <a:latin typeface="Source Serif 4 Semi Bold" pitchFamily="34" charset="0"/>
                <a:ea typeface="Source Serif 4 Semi Bold" pitchFamily="34" charset="-122"/>
                <a:cs typeface="Source Serif 4 Semi Bold" pitchFamily="34" charset="-120"/>
              </a:rPr>
              <a:t>Streaming Integrat</a:t>
            </a:r>
            <a:endParaRPr lang="en-US" sz="1600" dirty="0"/>
          </a:p>
        </p:txBody>
      </p:sp>
      <p:sp>
        <p:nvSpPr>
          <p:cNvPr id="8" name="Text 4"/>
          <p:cNvSpPr/>
          <p:nvPr/>
        </p:nvSpPr>
        <p:spPr>
          <a:xfrm>
            <a:off x="5157788" y="2488406"/>
            <a:ext cx="4314706" cy="567928"/>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Player audio/video încorporat. Poți reda muzică și filme direct din cloud fără a le descărca.</a:t>
            </a:r>
            <a:endParaRPr lang="en-US" sz="1350" dirty="0"/>
          </a:p>
        </p:txBody>
      </p:sp>
      <p:pic>
        <p:nvPicPr>
          <p:cNvPr id="9" name="Image 2" descr="preencoded.png"/>
          <p:cNvPicPr>
            <a:picLocks noChangeAspect="1"/>
          </p:cNvPicPr>
          <p:nvPr/>
        </p:nvPicPr>
        <p:blipFill>
          <a:blip r:embed="rId5"/>
          <a:stretch>
            <a:fillRect/>
          </a:stretch>
        </p:blipFill>
        <p:spPr>
          <a:xfrm>
            <a:off x="9694307" y="1366718"/>
            <a:ext cx="532448" cy="532448"/>
          </a:xfrm>
          <a:prstGeom prst="rect">
            <a:avLst/>
          </a:prstGeom>
        </p:spPr>
      </p:pic>
      <p:sp>
        <p:nvSpPr>
          <p:cNvPr id="10" name="Text 5"/>
          <p:cNvSpPr/>
          <p:nvPr/>
        </p:nvSpPr>
        <p:spPr>
          <a:xfrm>
            <a:off x="9694307" y="2120979"/>
            <a:ext cx="2111812" cy="260985"/>
          </a:xfrm>
          <a:prstGeom prst="rect">
            <a:avLst/>
          </a:prstGeom>
          <a:noFill/>
          <a:ln/>
        </p:spPr>
        <p:txBody>
          <a:bodyPr wrap="none" lIns="0" tIns="0" rIns="0" bIns="0" rtlCol="0" anchor="t"/>
          <a:lstStyle/>
          <a:p>
            <a:pPr marL="0" indent="0" algn="l">
              <a:lnSpc>
                <a:spcPts val="2050"/>
              </a:lnSpc>
              <a:buNone/>
            </a:pPr>
            <a:r>
              <a:rPr lang="en-US" sz="1600" dirty="0">
                <a:solidFill>
                  <a:srgbClr val="272525"/>
                </a:solidFill>
                <a:latin typeface="Source Serif 4 Semi Bold" pitchFamily="34" charset="0"/>
                <a:ea typeface="Source Serif 4 Semi Bold" pitchFamily="34" charset="-122"/>
                <a:cs typeface="Source Serif 4 Semi Bold" pitchFamily="34" charset="-120"/>
              </a:rPr>
              <a:t>Versionare și Backup</a:t>
            </a:r>
            <a:endParaRPr lang="en-US" sz="1600" dirty="0"/>
          </a:p>
        </p:txBody>
      </p:sp>
      <p:sp>
        <p:nvSpPr>
          <p:cNvPr id="11" name="Text 6"/>
          <p:cNvSpPr/>
          <p:nvPr/>
        </p:nvSpPr>
        <p:spPr>
          <a:xfrm>
            <a:off x="9694307" y="2488406"/>
            <a:ext cx="4314706" cy="851892"/>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Păstrează istoricul versiunilor fișierelor (până la 30 de zile) și oferă funcții de backup pentru rețele sociale (Facebook, Instagram) și alte servicii cloud.</a:t>
            </a:r>
            <a:endParaRPr lang="en-US" sz="1350" dirty="0"/>
          </a:p>
        </p:txBody>
      </p:sp>
      <p:sp>
        <p:nvSpPr>
          <p:cNvPr id="12" name="Text 7"/>
          <p:cNvSpPr/>
          <p:nvPr/>
        </p:nvSpPr>
        <p:spPr>
          <a:xfrm>
            <a:off x="621268" y="3606522"/>
            <a:ext cx="5219224" cy="417671"/>
          </a:xfrm>
          <a:prstGeom prst="rect">
            <a:avLst/>
          </a:prstGeom>
          <a:noFill/>
          <a:ln/>
        </p:spPr>
        <p:txBody>
          <a:bodyPr wrap="none" lIns="0" tIns="0" rIns="0" bIns="0" rtlCol="0" anchor="t"/>
          <a:lstStyle/>
          <a:p>
            <a:pPr marL="0" indent="0" algn="l">
              <a:lnSpc>
                <a:spcPts val="3250"/>
              </a:lnSpc>
              <a:buNone/>
            </a:pPr>
            <a:r>
              <a:rPr lang="en-US" sz="2600" dirty="0">
                <a:solidFill>
                  <a:srgbClr val="000000"/>
                </a:solidFill>
                <a:latin typeface="Source Serif 4 Semi Bold" pitchFamily="34" charset="0"/>
                <a:ea typeface="Source Serif 4 Semi Bold" pitchFamily="34" charset="-122"/>
                <a:cs typeface="Source Serif 4 Semi Bold" pitchFamily="34" charset="-120"/>
              </a:rPr>
              <a:t>Modelul de Abonament Inovator</a:t>
            </a:r>
            <a:endParaRPr lang="en-US" sz="2600" dirty="0"/>
          </a:p>
        </p:txBody>
      </p:sp>
      <p:sp>
        <p:nvSpPr>
          <p:cNvPr id="13" name="Text 8"/>
          <p:cNvSpPr/>
          <p:nvPr/>
        </p:nvSpPr>
        <p:spPr>
          <a:xfrm>
            <a:off x="621268" y="4290417"/>
            <a:ext cx="13387864" cy="283964"/>
          </a:xfrm>
          <a:prstGeom prst="rect">
            <a:avLst/>
          </a:prstGeom>
          <a:noFill/>
          <a:ln/>
        </p:spPr>
        <p:txBody>
          <a:bodyPr wrap="non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pCloud se diferențiază prin oferirea unor planuri flexibile, axate pe economii pe termen lung:</a:t>
            </a:r>
            <a:endParaRPr lang="en-US" sz="1350" dirty="0"/>
          </a:p>
        </p:txBody>
      </p:sp>
      <p:sp>
        <p:nvSpPr>
          <p:cNvPr id="14" name="Shape 9"/>
          <p:cNvSpPr/>
          <p:nvPr/>
        </p:nvSpPr>
        <p:spPr>
          <a:xfrm>
            <a:off x="7303770" y="4774049"/>
            <a:ext cx="22860" cy="2965728"/>
          </a:xfrm>
          <a:prstGeom prst="roundRect">
            <a:avLst>
              <a:gd name="adj" fmla="val 326148"/>
            </a:avLst>
          </a:prstGeom>
          <a:solidFill>
            <a:srgbClr val="D6BADD"/>
          </a:solidFill>
          <a:ln/>
        </p:spPr>
      </p:sp>
      <p:sp>
        <p:nvSpPr>
          <p:cNvPr id="15" name="Shape 10"/>
          <p:cNvSpPr/>
          <p:nvPr/>
        </p:nvSpPr>
        <p:spPr>
          <a:xfrm>
            <a:off x="598408" y="4774049"/>
            <a:ext cx="6693932" cy="1305401"/>
          </a:xfrm>
          <a:prstGeom prst="roundRect">
            <a:avLst>
              <a:gd name="adj" fmla="val 5711"/>
            </a:avLst>
          </a:prstGeom>
          <a:solidFill>
            <a:srgbClr val="F0D4F7"/>
          </a:solidFill>
          <a:ln w="7620">
            <a:solidFill>
              <a:srgbClr val="D6BADD"/>
            </a:solidFill>
            <a:prstDash val="solid"/>
          </a:ln>
        </p:spPr>
      </p:sp>
      <p:sp>
        <p:nvSpPr>
          <p:cNvPr id="16" name="Text 11"/>
          <p:cNvSpPr/>
          <p:nvPr/>
        </p:nvSpPr>
        <p:spPr>
          <a:xfrm>
            <a:off x="4030028" y="4959072"/>
            <a:ext cx="3084909" cy="260985"/>
          </a:xfrm>
          <a:prstGeom prst="rect">
            <a:avLst/>
          </a:prstGeom>
          <a:noFill/>
          <a:ln/>
        </p:spPr>
        <p:txBody>
          <a:bodyPr wrap="none" lIns="0" tIns="0" rIns="0" bIns="0" rtlCol="0" anchor="t"/>
          <a:lstStyle/>
          <a:p>
            <a:pPr marL="0" indent="0" algn="r">
              <a:lnSpc>
                <a:spcPts val="2050"/>
              </a:lnSpc>
              <a:buNone/>
            </a:pPr>
            <a:r>
              <a:rPr lang="en-US" sz="1600" dirty="0">
                <a:solidFill>
                  <a:srgbClr val="272525"/>
                </a:solidFill>
                <a:latin typeface="Source Serif 4 Semi Bold" pitchFamily="34" charset="0"/>
                <a:ea typeface="Source Serif 4 Semi Bold" pitchFamily="34" charset="-122"/>
                <a:cs typeface="Source Serif 4 Semi Bold" pitchFamily="34" charset="-120"/>
              </a:rPr>
              <a:t>Abonament pe Viață (Lifetime)</a:t>
            </a:r>
            <a:endParaRPr lang="en-US" sz="1600" dirty="0"/>
          </a:p>
        </p:txBody>
      </p:sp>
      <p:sp>
        <p:nvSpPr>
          <p:cNvPr id="17" name="Text 12"/>
          <p:cNvSpPr/>
          <p:nvPr/>
        </p:nvSpPr>
        <p:spPr>
          <a:xfrm>
            <a:off x="783431" y="5326499"/>
            <a:ext cx="6331506" cy="567928"/>
          </a:xfrm>
          <a:prstGeom prst="rect">
            <a:avLst/>
          </a:prstGeom>
          <a:noFill/>
          <a:ln/>
        </p:spPr>
        <p:txBody>
          <a:bodyPr wrap="square" lIns="0" tIns="0" rIns="0" bIns="0" rtlCol="0" anchor="t"/>
          <a:lstStyle/>
          <a:p>
            <a:pPr marL="0" indent="0" algn="r">
              <a:lnSpc>
                <a:spcPts val="2200"/>
              </a:lnSpc>
              <a:buNone/>
            </a:pPr>
            <a:r>
              <a:rPr lang="en-US" sz="1350" dirty="0">
                <a:solidFill>
                  <a:srgbClr val="272525"/>
                </a:solidFill>
                <a:latin typeface="Source Sans 3" pitchFamily="34" charset="0"/>
                <a:ea typeface="Source Sans 3" pitchFamily="34" charset="-122"/>
                <a:cs typeface="Source Sans 3" pitchFamily="34" charset="-120"/>
              </a:rPr>
              <a:t>O plată unică pentru stocare permanentă. Aceasta reprezintă o investiție excelentă, eliminând costurile lunare sau anuale recurente.</a:t>
            </a:r>
            <a:endParaRPr lang="en-US" sz="1350" dirty="0"/>
          </a:p>
        </p:txBody>
      </p:sp>
      <p:sp>
        <p:nvSpPr>
          <p:cNvPr id="18" name="Shape 13"/>
          <p:cNvSpPr/>
          <p:nvPr/>
        </p:nvSpPr>
        <p:spPr>
          <a:xfrm>
            <a:off x="7338060" y="6434376"/>
            <a:ext cx="6693932" cy="1305401"/>
          </a:xfrm>
          <a:prstGeom prst="rect">
            <a:avLst/>
          </a:prstGeom>
          <a:solidFill>
            <a:srgbClr val="F0D4F7"/>
          </a:solidFill>
          <a:ln w="7620">
            <a:solidFill>
              <a:srgbClr val="D6BADD"/>
            </a:solidFill>
            <a:prstDash val="solid"/>
          </a:ln>
        </p:spPr>
      </p:sp>
      <p:sp>
        <p:nvSpPr>
          <p:cNvPr id="19" name="Text 14"/>
          <p:cNvSpPr/>
          <p:nvPr/>
        </p:nvSpPr>
        <p:spPr>
          <a:xfrm>
            <a:off x="7515463" y="6619399"/>
            <a:ext cx="2088356" cy="260985"/>
          </a:xfrm>
          <a:prstGeom prst="rect">
            <a:avLst/>
          </a:prstGeom>
          <a:noFill/>
          <a:ln/>
        </p:spPr>
        <p:txBody>
          <a:bodyPr wrap="none" lIns="0" tIns="0" rIns="0" bIns="0" rtlCol="0" anchor="t"/>
          <a:lstStyle/>
          <a:p>
            <a:pPr marL="0" indent="0" algn="l">
              <a:lnSpc>
                <a:spcPts val="2050"/>
              </a:lnSpc>
              <a:buNone/>
            </a:pPr>
            <a:r>
              <a:rPr lang="en-US" sz="1600" dirty="0">
                <a:solidFill>
                  <a:srgbClr val="272525"/>
                </a:solidFill>
                <a:latin typeface="Source Serif 4 Semi Bold" pitchFamily="34" charset="0"/>
                <a:ea typeface="Source Serif 4 Semi Bold" pitchFamily="34" charset="-122"/>
                <a:cs typeface="Source Serif 4 Semi Bold" pitchFamily="34" charset="-120"/>
              </a:rPr>
              <a:t>Planul Family</a:t>
            </a:r>
            <a:endParaRPr lang="en-US" sz="1600" dirty="0"/>
          </a:p>
        </p:txBody>
      </p:sp>
      <p:sp>
        <p:nvSpPr>
          <p:cNvPr id="20" name="Text 15"/>
          <p:cNvSpPr/>
          <p:nvPr/>
        </p:nvSpPr>
        <p:spPr>
          <a:xfrm>
            <a:off x="7515463" y="6986826"/>
            <a:ext cx="6331506" cy="567928"/>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Source Sans 3" pitchFamily="34" charset="0"/>
                <a:ea typeface="Source Sans 3" pitchFamily="34" charset="-122"/>
                <a:cs typeface="Source Sans 3" pitchFamily="34" charset="-120"/>
              </a:rPr>
              <a:t>Permite până la 5 utilizatori individuali să partajeze un spațiu de stocare comun, dar cu conturi private separate, optimizând costurile.</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75084" y="530423"/>
            <a:ext cx="12303443" cy="567333"/>
          </a:xfrm>
          <a:prstGeom prst="rect">
            <a:avLst/>
          </a:prstGeom>
          <a:noFill/>
          <a:ln/>
        </p:spPr>
        <p:txBody>
          <a:bodyPr wrap="none" lIns="0" tIns="0" rIns="0" bIns="0" rtlCol="0" anchor="t"/>
          <a:lstStyle/>
          <a:p>
            <a:pPr marL="0" indent="0" algn="l">
              <a:lnSpc>
                <a:spcPts val="4450"/>
              </a:lnSpc>
              <a:buNone/>
            </a:pPr>
            <a:r>
              <a:rPr lang="en-US" sz="3550" dirty="0">
                <a:solidFill>
                  <a:srgbClr val="000000"/>
                </a:solidFill>
                <a:latin typeface="Source Serif 4 Semi Bold" pitchFamily="34" charset="0"/>
                <a:ea typeface="Source Serif 4 Semi Bold" pitchFamily="34" charset="-122"/>
                <a:cs typeface="Source Serif 4 Semi Bold" pitchFamily="34" charset="-120"/>
              </a:rPr>
              <a:t>Colaborare și Partajare Simplă: Exemple și Bune Practici</a:t>
            </a:r>
            <a:endParaRPr lang="en-US" sz="3550" dirty="0"/>
          </a:p>
        </p:txBody>
      </p:sp>
      <p:pic>
        <p:nvPicPr>
          <p:cNvPr id="3" name="Image 0" descr="preencoded.png"/>
          <p:cNvPicPr>
            <a:picLocks noChangeAspect="1"/>
          </p:cNvPicPr>
          <p:nvPr/>
        </p:nvPicPr>
        <p:blipFill>
          <a:blip r:embed="rId3"/>
          <a:stretch>
            <a:fillRect/>
          </a:stretch>
        </p:blipFill>
        <p:spPr>
          <a:xfrm>
            <a:off x="3415189" y="1483519"/>
            <a:ext cx="7799903" cy="4629269"/>
          </a:xfrm>
          <a:prstGeom prst="rect">
            <a:avLst/>
          </a:prstGeom>
        </p:spPr>
      </p:pic>
      <p:pic>
        <p:nvPicPr>
          <p:cNvPr id="4" name="Image 1" descr="preencoded.png"/>
          <p:cNvPicPr>
            <a:picLocks noChangeAspect="1"/>
          </p:cNvPicPr>
          <p:nvPr/>
        </p:nvPicPr>
        <p:blipFill>
          <a:blip r:embed="rId4"/>
          <a:stretch>
            <a:fillRect/>
          </a:stretch>
        </p:blipFill>
        <p:spPr>
          <a:xfrm>
            <a:off x="9435621" y="2614989"/>
            <a:ext cx="664000" cy="663999"/>
          </a:xfrm>
          <a:prstGeom prst="rect">
            <a:avLst/>
          </a:prstGeom>
        </p:spPr>
      </p:pic>
      <p:sp>
        <p:nvSpPr>
          <p:cNvPr id="5" name="Text 1"/>
          <p:cNvSpPr/>
          <p:nvPr/>
        </p:nvSpPr>
        <p:spPr>
          <a:xfrm>
            <a:off x="8844039" y="4874455"/>
            <a:ext cx="1938879" cy="702595"/>
          </a:xfrm>
          <a:prstGeom prst="rect">
            <a:avLst/>
          </a:prstGeom>
          <a:noFill/>
          <a:ln/>
        </p:spPr>
        <p:txBody>
          <a:bodyPr wrap="square" lIns="0" tIns="0" rIns="0" bIns="0" rtlCol="0" anchor="t"/>
          <a:lstStyle/>
          <a:p>
            <a:pPr marL="0" indent="0" algn="ctr">
              <a:lnSpc>
                <a:spcPts val="1550"/>
              </a:lnSpc>
              <a:buNone/>
            </a:pPr>
            <a:r>
              <a:rPr lang="en-US" sz="1250" dirty="0">
                <a:solidFill>
                  <a:srgbClr val="272525"/>
                </a:solidFill>
                <a:latin typeface="Source Serif 4 Semi Bold" pitchFamily="34" charset="0"/>
                <a:ea typeface="Source Serif 4 Semi Bold" pitchFamily="34" charset="-122"/>
                <a:cs typeface="Source Serif 4 Semi Bold" pitchFamily="34" charset="-120"/>
              </a:rPr>
              <a:t>Acces secur şi descărcare</a:t>
            </a:r>
            <a:endParaRPr lang="en-US" sz="1250" dirty="0"/>
          </a:p>
        </p:txBody>
      </p:sp>
      <p:pic>
        <p:nvPicPr>
          <p:cNvPr id="6" name="Image 2" descr="preencoded.png"/>
          <p:cNvPicPr>
            <a:picLocks noChangeAspect="1"/>
          </p:cNvPicPr>
          <p:nvPr/>
        </p:nvPicPr>
        <p:blipFill>
          <a:blip r:embed="rId5"/>
          <a:stretch>
            <a:fillRect/>
          </a:stretch>
        </p:blipFill>
        <p:spPr>
          <a:xfrm>
            <a:off x="7004760" y="2616234"/>
            <a:ext cx="664000" cy="663999"/>
          </a:xfrm>
          <a:prstGeom prst="rect">
            <a:avLst/>
          </a:prstGeom>
        </p:spPr>
      </p:pic>
      <p:sp>
        <p:nvSpPr>
          <p:cNvPr id="7" name="Text 2"/>
          <p:cNvSpPr/>
          <p:nvPr/>
        </p:nvSpPr>
        <p:spPr>
          <a:xfrm>
            <a:off x="6400521" y="4874455"/>
            <a:ext cx="1938879" cy="702595"/>
          </a:xfrm>
          <a:prstGeom prst="rect">
            <a:avLst/>
          </a:prstGeom>
          <a:noFill/>
          <a:ln/>
        </p:spPr>
        <p:txBody>
          <a:bodyPr wrap="square" lIns="0" tIns="0" rIns="0" bIns="0" rtlCol="0" anchor="t"/>
          <a:lstStyle/>
          <a:p>
            <a:pPr marL="0" indent="0" algn="ctr">
              <a:lnSpc>
                <a:spcPts val="1550"/>
              </a:lnSpc>
              <a:buNone/>
            </a:pPr>
            <a:r>
              <a:rPr lang="en-US" sz="1250" dirty="0">
                <a:solidFill>
                  <a:srgbClr val="272525"/>
                </a:solidFill>
                <a:latin typeface="Source Serif 4 Semi Bold" pitchFamily="34" charset="0"/>
                <a:ea typeface="Source Serif 4 Semi Bold" pitchFamily="34" charset="-122"/>
                <a:cs typeface="Source Serif 4 Semi Bold" pitchFamily="34" charset="-120"/>
              </a:rPr>
              <a:t>Trimite link şi parolă</a:t>
            </a:r>
            <a:endParaRPr lang="en-US" sz="1250" dirty="0"/>
          </a:p>
        </p:txBody>
      </p:sp>
      <p:pic>
        <p:nvPicPr>
          <p:cNvPr id="8" name="Image 3" descr="preencoded.png"/>
          <p:cNvPicPr>
            <a:picLocks noChangeAspect="1"/>
          </p:cNvPicPr>
          <p:nvPr/>
        </p:nvPicPr>
        <p:blipFill>
          <a:blip r:embed="rId6"/>
          <a:stretch>
            <a:fillRect/>
          </a:stretch>
        </p:blipFill>
        <p:spPr>
          <a:xfrm>
            <a:off x="4561242" y="2616234"/>
            <a:ext cx="663999" cy="663999"/>
          </a:xfrm>
          <a:prstGeom prst="rect">
            <a:avLst/>
          </a:prstGeom>
        </p:spPr>
      </p:pic>
      <p:sp>
        <p:nvSpPr>
          <p:cNvPr id="9" name="Text 3"/>
          <p:cNvSpPr/>
          <p:nvPr/>
        </p:nvSpPr>
        <p:spPr>
          <a:xfrm>
            <a:off x="3917162" y="4874455"/>
            <a:ext cx="1938879" cy="702595"/>
          </a:xfrm>
          <a:prstGeom prst="rect">
            <a:avLst/>
          </a:prstGeom>
          <a:noFill/>
          <a:ln/>
        </p:spPr>
        <p:txBody>
          <a:bodyPr wrap="square" lIns="0" tIns="0" rIns="0" bIns="0" rtlCol="0" anchor="t"/>
          <a:lstStyle/>
          <a:p>
            <a:pPr marL="0" indent="0" algn="ctr">
              <a:lnSpc>
                <a:spcPts val="1550"/>
              </a:lnSpc>
              <a:buNone/>
            </a:pPr>
            <a:r>
              <a:rPr lang="en-US" sz="1250" dirty="0">
                <a:solidFill>
                  <a:srgbClr val="272525"/>
                </a:solidFill>
                <a:latin typeface="Source Serif 4 Semi Bold" pitchFamily="34" charset="0"/>
                <a:ea typeface="Source Serif 4 Semi Bold" pitchFamily="34" charset="-122"/>
                <a:cs typeface="Source Serif 4 Semi Bold" pitchFamily="34" charset="-120"/>
              </a:rPr>
              <a:t>Generează link secur</a:t>
            </a:r>
            <a:endParaRPr lang="en-US" sz="1250" dirty="0"/>
          </a:p>
        </p:txBody>
      </p:sp>
      <p:sp>
        <p:nvSpPr>
          <p:cNvPr id="10" name="Text 4"/>
          <p:cNvSpPr/>
          <p:nvPr/>
        </p:nvSpPr>
        <p:spPr>
          <a:xfrm>
            <a:off x="675084" y="6329720"/>
            <a:ext cx="13280231" cy="308610"/>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Source Sans 3" pitchFamily="34" charset="0"/>
                <a:ea typeface="Source Sans 3" pitchFamily="34" charset="-122"/>
                <a:cs typeface="Source Sans 3" pitchFamily="34" charset="-120"/>
              </a:rPr>
              <a:t>Colaborarea în Echipă:</a:t>
            </a:r>
            <a:r>
              <a:rPr lang="en-US" sz="1500" dirty="0">
                <a:solidFill>
                  <a:srgbClr val="272525"/>
                </a:solidFill>
                <a:latin typeface="Source Sans 3" pitchFamily="34" charset="0"/>
                <a:ea typeface="Source Sans 3" pitchFamily="34" charset="-122"/>
                <a:cs typeface="Source Sans 3" pitchFamily="34" charset="-120"/>
              </a:rPr>
              <a:t> Prin funcția de Foldere Partajate, echipele pot lucra pe aceleași documente, cu permisiuni personalizate de editare sau vizualizare.</a:t>
            </a:r>
            <a:endParaRPr lang="en-US" sz="1500" dirty="0"/>
          </a:p>
        </p:txBody>
      </p:sp>
      <p:sp>
        <p:nvSpPr>
          <p:cNvPr id="11" name="Text 5"/>
          <p:cNvSpPr/>
          <p:nvPr/>
        </p:nvSpPr>
        <p:spPr>
          <a:xfrm>
            <a:off x="675084" y="6705838"/>
            <a:ext cx="13280231" cy="617220"/>
          </a:xfrm>
          <a:prstGeom prst="rect">
            <a:avLst/>
          </a:prstGeom>
          <a:noFill/>
          <a:ln/>
        </p:spPr>
        <p:txBody>
          <a:bodyPr wrap="square" lIns="0" tIns="0" rIns="0" bIns="0" rtlCol="0" anchor="t"/>
          <a:lstStyle/>
          <a:p>
            <a:pPr marL="342900" indent="-342900" algn="l">
              <a:lnSpc>
                <a:spcPts val="2400"/>
              </a:lnSpc>
              <a:buSzPct val="100000"/>
              <a:buChar char="•"/>
            </a:pPr>
            <a:r>
              <a:rPr lang="en-US" sz="1500" b="1" dirty="0">
                <a:solidFill>
                  <a:srgbClr val="272525"/>
                </a:solidFill>
                <a:latin typeface="Source Sans 3" pitchFamily="34" charset="0"/>
                <a:ea typeface="Source Sans 3" pitchFamily="34" charset="-122"/>
                <a:cs typeface="Source Sans 3" pitchFamily="34" charset="-120"/>
              </a:rPr>
              <a:t>Funcția de File Request:</a:t>
            </a:r>
            <a:r>
              <a:rPr lang="en-US" sz="1500" dirty="0">
                <a:solidFill>
                  <a:srgbClr val="272525"/>
                </a:solidFill>
                <a:latin typeface="Source Sans 3" pitchFamily="34" charset="0"/>
                <a:ea typeface="Source Sans 3" pitchFamily="34" charset="-122"/>
                <a:cs typeface="Source Sans 3" pitchFamily="34" charset="-120"/>
              </a:rPr>
              <a:t> Permite utilizatorilor să creeze un link unic unde oricine poate încărca fișiere direct în folderul lor pCloud, fără a avea cont. Ideal pentru colectarea de date de la clienți sau parteneri.</a:t>
            </a:r>
            <a:endParaRPr lang="en-US" sz="1500" dirty="0"/>
          </a:p>
        </p:txBody>
      </p:sp>
      <p:sp>
        <p:nvSpPr>
          <p:cNvPr id="12" name="Text 6"/>
          <p:cNvSpPr/>
          <p:nvPr/>
        </p:nvSpPr>
        <p:spPr>
          <a:xfrm>
            <a:off x="675084" y="7390567"/>
            <a:ext cx="13280231" cy="308610"/>
          </a:xfrm>
          <a:prstGeom prst="rect">
            <a:avLst/>
          </a:prstGeom>
          <a:noFill/>
          <a:ln/>
        </p:spPr>
        <p:txBody>
          <a:bodyPr wrap="none" lIns="0" tIns="0" rIns="0" bIns="0" rtlCol="0" anchor="t"/>
          <a:lstStyle/>
          <a:p>
            <a:pPr marL="342900" indent="-342900" algn="l">
              <a:lnSpc>
                <a:spcPts val="2400"/>
              </a:lnSpc>
              <a:buSzPct val="100000"/>
              <a:buChar char="•"/>
            </a:pPr>
            <a:r>
              <a:rPr lang="en-US" sz="1500" b="1" dirty="0">
                <a:solidFill>
                  <a:srgbClr val="272525"/>
                </a:solidFill>
                <a:latin typeface="Source Sans 3" pitchFamily="34" charset="0"/>
                <a:ea typeface="Source Sans 3" pitchFamily="34" charset="-122"/>
                <a:cs typeface="Source Sans 3" pitchFamily="34" charset="-120"/>
              </a:rPr>
              <a:t>Branding Personalizat:</a:t>
            </a:r>
            <a:r>
              <a:rPr lang="en-US" sz="1500" dirty="0">
                <a:solidFill>
                  <a:srgbClr val="272525"/>
                </a:solidFill>
                <a:latin typeface="Source Sans 3" pitchFamily="34" charset="0"/>
                <a:ea typeface="Source Sans 3" pitchFamily="34" charset="-122"/>
                <a:cs typeface="Source Sans 3" pitchFamily="34" charset="-120"/>
              </a:rPr>
              <a:t> Utilizatorii business pot adăuga logo-ul companiei pe paginile de download și upload, menținând o imagine profesională.</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736163"/>
            <a:ext cx="7468553" cy="5632133"/>
          </a:xfrm>
          <a:prstGeom prst="rect">
            <a:avLst/>
          </a:prstGeom>
          <a:noFill/>
          <a:ln/>
        </p:spPr>
        <p:txBody>
          <a:bodyPr wrap="square" lIns="0" tIns="0" rIns="0" bIns="0" rtlCol="0" anchor="t"/>
          <a:lstStyle/>
          <a:p>
            <a:pPr marL="0" indent="0" algn="l">
              <a:lnSpc>
                <a:spcPts val="11050"/>
              </a:lnSpc>
              <a:buNone/>
            </a:pPr>
            <a:r>
              <a:rPr lang="en-US" sz="8850" dirty="0">
                <a:solidFill>
                  <a:srgbClr val="000000"/>
                </a:solidFill>
                <a:latin typeface="Source Serif 4 Semi Bold" pitchFamily="34" charset="0"/>
                <a:ea typeface="Source Serif 4 Semi Bold" pitchFamily="34" charset="-122"/>
                <a:cs typeface="Source Serif 4 Semi Bold" pitchFamily="34" charset="-120"/>
              </a:rPr>
              <a:t>Acces și Colaborare Oriunde, Oricând</a:t>
            </a:r>
            <a:endParaRPr lang="en-US" sz="8850" dirty="0"/>
          </a:p>
        </p:txBody>
      </p:sp>
      <p:sp>
        <p:nvSpPr>
          <p:cNvPr id="4" name="Text 1"/>
          <p:cNvSpPr/>
          <p:nvPr/>
        </p:nvSpPr>
        <p:spPr>
          <a:xfrm>
            <a:off x="6324124" y="6727269"/>
            <a:ext cx="7468553" cy="766048"/>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Experiența utilizatorului este fluidă, indiferent de dispozitiv. Sincronizarea este rapidă și eficientă, susținând productivitatea remote.</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727591"/>
            <a:ext cx="10513219" cy="704017"/>
          </a:xfrm>
          <a:prstGeom prst="rect">
            <a:avLst/>
          </a:prstGeom>
          <a:noFill/>
          <a:ln/>
        </p:spPr>
        <p:txBody>
          <a:bodyPr wrap="none" lIns="0" tIns="0" rIns="0" bIns="0" rtlCol="0" anchor="t"/>
          <a:lstStyle/>
          <a:p>
            <a:pPr marL="0" indent="0" algn="l">
              <a:lnSpc>
                <a:spcPts val="5500"/>
              </a:lnSpc>
              <a:buNone/>
            </a:pPr>
            <a:r>
              <a:rPr lang="en-US" sz="4400" dirty="0">
                <a:solidFill>
                  <a:srgbClr val="000000"/>
                </a:solidFill>
                <a:latin typeface="Source Serif 4 Semi Bold" pitchFamily="34" charset="0"/>
                <a:ea typeface="Source Serif 4 Semi Bold" pitchFamily="34" charset="-122"/>
                <a:cs typeface="Source Serif 4 Semi Bold" pitchFamily="34" charset="-120"/>
              </a:rPr>
              <a:t>Avantaje Majore și Perspective Viitoare</a:t>
            </a:r>
            <a:endParaRPr lang="en-US" sz="4400" dirty="0"/>
          </a:p>
        </p:txBody>
      </p:sp>
      <p:sp>
        <p:nvSpPr>
          <p:cNvPr id="3" name="Shape 1"/>
          <p:cNvSpPr/>
          <p:nvPr/>
        </p:nvSpPr>
        <p:spPr>
          <a:xfrm>
            <a:off x="837724" y="1910358"/>
            <a:ext cx="4158734" cy="3302198"/>
          </a:xfrm>
          <a:prstGeom prst="roundRect">
            <a:avLst>
              <a:gd name="adj" fmla="val 4431"/>
            </a:avLst>
          </a:prstGeom>
          <a:solidFill>
            <a:srgbClr val="FFFFFF">
              <a:alpha val="95000"/>
            </a:srgbClr>
          </a:solidFill>
          <a:ln w="30480">
            <a:solidFill>
              <a:srgbClr val="D6BADD"/>
            </a:solidFill>
            <a:prstDash val="solid"/>
          </a:ln>
        </p:spPr>
      </p:sp>
      <p:sp>
        <p:nvSpPr>
          <p:cNvPr id="4" name="Shape 2"/>
          <p:cNvSpPr/>
          <p:nvPr/>
        </p:nvSpPr>
        <p:spPr>
          <a:xfrm>
            <a:off x="807244" y="1910358"/>
            <a:ext cx="121920" cy="3302198"/>
          </a:xfrm>
          <a:prstGeom prst="roundRect">
            <a:avLst>
              <a:gd name="adj" fmla="val 82464"/>
            </a:avLst>
          </a:prstGeom>
          <a:solidFill>
            <a:srgbClr val="BE49DF"/>
          </a:solidFill>
          <a:ln/>
        </p:spPr>
      </p:sp>
      <p:sp>
        <p:nvSpPr>
          <p:cNvPr id="5" name="Text 3"/>
          <p:cNvSpPr/>
          <p:nvPr/>
        </p:nvSpPr>
        <p:spPr>
          <a:xfrm>
            <a:off x="1198959" y="2180153"/>
            <a:ext cx="3527703" cy="703898"/>
          </a:xfrm>
          <a:prstGeom prst="rect">
            <a:avLst/>
          </a:prstGeom>
          <a:noFill/>
          <a:ln/>
        </p:spPr>
        <p:txBody>
          <a:bodyPr wrap="square" lIns="0" tIns="0" rIns="0" bIns="0" rtlCol="0" anchor="t"/>
          <a:lstStyle/>
          <a:p>
            <a:pPr marL="0" indent="0" algn="l">
              <a:lnSpc>
                <a:spcPts val="2750"/>
              </a:lnSpc>
              <a:buNone/>
            </a:pPr>
            <a:r>
              <a:rPr lang="en-US" sz="2200" dirty="0">
                <a:solidFill>
                  <a:srgbClr val="272525"/>
                </a:solidFill>
                <a:latin typeface="Source Serif 4 Semi Bold" pitchFamily="34" charset="0"/>
                <a:ea typeface="Source Serif 4 Semi Bold" pitchFamily="34" charset="-122"/>
                <a:cs typeface="Source Serif 4 Semi Bold" pitchFamily="34" charset="-120"/>
              </a:rPr>
              <a:t>Confidențialitate Elvețiană</a:t>
            </a:r>
            <a:endParaRPr lang="en-US" sz="2200" dirty="0"/>
          </a:p>
        </p:txBody>
      </p:sp>
      <p:sp>
        <p:nvSpPr>
          <p:cNvPr id="6" name="Text 4"/>
          <p:cNvSpPr/>
          <p:nvPr/>
        </p:nvSpPr>
        <p:spPr>
          <a:xfrm>
            <a:off x="1198959" y="3027640"/>
            <a:ext cx="3527703" cy="1532096"/>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Legislația strictă privind protecția datelor oferă un nivel înalt de încredere, un avantaj competitiv crucial în era digitală.</a:t>
            </a:r>
            <a:endParaRPr lang="en-US" sz="1850" dirty="0"/>
          </a:p>
        </p:txBody>
      </p:sp>
      <p:sp>
        <p:nvSpPr>
          <p:cNvPr id="7" name="Shape 5"/>
          <p:cNvSpPr/>
          <p:nvPr/>
        </p:nvSpPr>
        <p:spPr>
          <a:xfrm>
            <a:off x="5235773" y="1910358"/>
            <a:ext cx="4158734" cy="3302198"/>
          </a:xfrm>
          <a:prstGeom prst="roundRect">
            <a:avLst>
              <a:gd name="adj" fmla="val 4431"/>
            </a:avLst>
          </a:prstGeom>
          <a:solidFill>
            <a:srgbClr val="FFFFFF">
              <a:alpha val="95000"/>
            </a:srgbClr>
          </a:solidFill>
          <a:ln w="30480">
            <a:solidFill>
              <a:srgbClr val="D6BADD"/>
            </a:solidFill>
            <a:prstDash val="solid"/>
          </a:ln>
        </p:spPr>
      </p:sp>
      <p:sp>
        <p:nvSpPr>
          <p:cNvPr id="8" name="Shape 6"/>
          <p:cNvSpPr/>
          <p:nvPr/>
        </p:nvSpPr>
        <p:spPr>
          <a:xfrm>
            <a:off x="5205293" y="1910358"/>
            <a:ext cx="121920" cy="3302198"/>
          </a:xfrm>
          <a:prstGeom prst="roundRect">
            <a:avLst>
              <a:gd name="adj" fmla="val 82464"/>
            </a:avLst>
          </a:prstGeom>
          <a:solidFill>
            <a:srgbClr val="BE49DF"/>
          </a:solidFill>
          <a:ln/>
        </p:spPr>
      </p:sp>
      <p:sp>
        <p:nvSpPr>
          <p:cNvPr id="9" name="Text 7"/>
          <p:cNvSpPr/>
          <p:nvPr/>
        </p:nvSpPr>
        <p:spPr>
          <a:xfrm>
            <a:off x="5597009" y="2180153"/>
            <a:ext cx="3527703" cy="703898"/>
          </a:xfrm>
          <a:prstGeom prst="rect">
            <a:avLst/>
          </a:prstGeom>
          <a:noFill/>
          <a:ln/>
        </p:spPr>
        <p:txBody>
          <a:bodyPr wrap="square" lIns="0" tIns="0" rIns="0" bIns="0" rtlCol="0" anchor="t"/>
          <a:lstStyle/>
          <a:p>
            <a:pPr marL="0" indent="0" algn="l">
              <a:lnSpc>
                <a:spcPts val="2750"/>
              </a:lnSpc>
              <a:buNone/>
            </a:pPr>
            <a:r>
              <a:rPr lang="en-US" sz="2200" dirty="0">
                <a:solidFill>
                  <a:srgbClr val="272525"/>
                </a:solidFill>
                <a:latin typeface="Source Serif 4 Semi Bold" pitchFamily="34" charset="0"/>
                <a:ea typeface="Source Serif 4 Semi Bold" pitchFamily="34" charset="-122"/>
                <a:cs typeface="Source Serif 4 Semi Bold" pitchFamily="34" charset="-120"/>
              </a:rPr>
              <a:t>Costuri Optimizate (Lifetime)</a:t>
            </a:r>
            <a:endParaRPr lang="en-US" sz="2200" dirty="0"/>
          </a:p>
        </p:txBody>
      </p:sp>
      <p:sp>
        <p:nvSpPr>
          <p:cNvPr id="10" name="Text 8"/>
          <p:cNvSpPr/>
          <p:nvPr/>
        </p:nvSpPr>
        <p:spPr>
          <a:xfrm>
            <a:off x="5597009" y="3027640"/>
            <a:ext cx="3527703" cy="1915120"/>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Opțiunea unică de plată unică elimină povara abonamentelor recurente, fiind mai avantajoasă pe termen lung decât majoritatea competitorilor.</a:t>
            </a:r>
            <a:endParaRPr lang="en-US" sz="1850" dirty="0"/>
          </a:p>
        </p:txBody>
      </p:sp>
      <p:sp>
        <p:nvSpPr>
          <p:cNvPr id="11" name="Shape 9"/>
          <p:cNvSpPr/>
          <p:nvPr/>
        </p:nvSpPr>
        <p:spPr>
          <a:xfrm>
            <a:off x="9633823" y="1910358"/>
            <a:ext cx="4158853" cy="3302198"/>
          </a:xfrm>
          <a:prstGeom prst="roundRect">
            <a:avLst>
              <a:gd name="adj" fmla="val 4431"/>
            </a:avLst>
          </a:prstGeom>
          <a:solidFill>
            <a:srgbClr val="FFFFFF">
              <a:alpha val="95000"/>
            </a:srgbClr>
          </a:solidFill>
          <a:ln w="30480">
            <a:solidFill>
              <a:srgbClr val="D6BADD"/>
            </a:solidFill>
            <a:prstDash val="solid"/>
          </a:ln>
        </p:spPr>
      </p:sp>
      <p:sp>
        <p:nvSpPr>
          <p:cNvPr id="12" name="Shape 10"/>
          <p:cNvSpPr/>
          <p:nvPr/>
        </p:nvSpPr>
        <p:spPr>
          <a:xfrm>
            <a:off x="9603343" y="1910358"/>
            <a:ext cx="121920" cy="3302198"/>
          </a:xfrm>
          <a:prstGeom prst="roundRect">
            <a:avLst>
              <a:gd name="adj" fmla="val 82464"/>
            </a:avLst>
          </a:prstGeom>
          <a:solidFill>
            <a:srgbClr val="BE49DF"/>
          </a:solidFill>
          <a:ln/>
        </p:spPr>
      </p:sp>
      <p:sp>
        <p:nvSpPr>
          <p:cNvPr id="13" name="Text 11"/>
          <p:cNvSpPr/>
          <p:nvPr/>
        </p:nvSpPr>
        <p:spPr>
          <a:xfrm>
            <a:off x="9995059" y="218015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Source Serif 4 Semi Bold" pitchFamily="34" charset="0"/>
                <a:ea typeface="Source Serif 4 Semi Bold" pitchFamily="34" charset="-122"/>
                <a:cs typeface="Source Serif 4 Semi Bold" pitchFamily="34" charset="-120"/>
              </a:rPr>
              <a:t>Focus pe Securitate</a:t>
            </a:r>
            <a:endParaRPr lang="en-US" sz="2200" dirty="0"/>
          </a:p>
        </p:txBody>
      </p:sp>
      <p:sp>
        <p:nvSpPr>
          <p:cNvPr id="14" name="Text 12"/>
          <p:cNvSpPr/>
          <p:nvPr/>
        </p:nvSpPr>
        <p:spPr>
          <a:xfrm>
            <a:off x="9995059" y="2675692"/>
            <a:ext cx="3527822" cy="1532096"/>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Implementarea pCloud Crypto (Zero-Knowledge) plasează platforma în vârful securității în cloud.</a:t>
            </a:r>
            <a:endParaRPr lang="en-US" sz="1850" dirty="0"/>
          </a:p>
        </p:txBody>
      </p:sp>
      <p:sp>
        <p:nvSpPr>
          <p:cNvPr id="15" name="Text 13"/>
          <p:cNvSpPr/>
          <p:nvPr/>
        </p:nvSpPr>
        <p:spPr>
          <a:xfrm>
            <a:off x="837724" y="5571530"/>
            <a:ext cx="6819543" cy="422315"/>
          </a:xfrm>
          <a:prstGeom prst="rect">
            <a:avLst/>
          </a:prstGeom>
          <a:noFill/>
          <a:ln/>
        </p:spPr>
        <p:txBody>
          <a:bodyPr wrap="none" lIns="0" tIns="0" rIns="0" bIns="0" rtlCol="0" anchor="t"/>
          <a:lstStyle/>
          <a:p>
            <a:pPr marL="0" indent="0" algn="l">
              <a:lnSpc>
                <a:spcPts val="3300"/>
              </a:lnSpc>
              <a:buNone/>
            </a:pPr>
            <a:r>
              <a:rPr lang="en-US" sz="2650" dirty="0">
                <a:solidFill>
                  <a:srgbClr val="000000"/>
                </a:solidFill>
                <a:latin typeface="Source Serif 4 Semi Bold" pitchFamily="34" charset="0"/>
                <a:ea typeface="Source Serif 4 Semi Bold" pitchFamily="34" charset="-122"/>
                <a:cs typeface="Source Serif 4 Semi Bold" pitchFamily="34" charset="-120"/>
              </a:rPr>
              <a:t>Provocări și Direcții de Dezvoltare (2025+)</a:t>
            </a:r>
            <a:endParaRPr lang="en-US" sz="2650" dirty="0"/>
          </a:p>
        </p:txBody>
      </p:sp>
      <p:sp>
        <p:nvSpPr>
          <p:cNvPr id="16" name="Text 14"/>
          <p:cNvSpPr/>
          <p:nvPr/>
        </p:nvSpPr>
        <p:spPr>
          <a:xfrm>
            <a:off x="837724" y="6352818"/>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272525"/>
                </a:solidFill>
                <a:latin typeface="Source Sans 3" pitchFamily="34" charset="0"/>
                <a:ea typeface="Source Sans 3" pitchFamily="34" charset="-122"/>
                <a:cs typeface="Source Sans 3" pitchFamily="34" charset="-120"/>
              </a:rPr>
              <a:t>Principalele provocări rămân integrarea cu suitele de productivitate (ex. Google Workspace, Microsoft 365) și expansiunea pe piața Enterprise. Perspectivele includ dezvoltarea instrumentelor de AI pentru organizarea fișierelor și îmbunătățirea vitezei de sincronizare pe conexiuni slabe.</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1023</Words>
  <Application>Microsoft Office PowerPoint</Application>
  <PresentationFormat>Custom</PresentationFormat>
  <Paragraphs>104</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Source Serif 4 Semi Bold</vt:lpstr>
      <vt:lpstr>Source Sans 3</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PC-21</cp:lastModifiedBy>
  <cp:revision>2</cp:revision>
  <dcterms:created xsi:type="dcterms:W3CDTF">2025-10-09T07:21:48Z</dcterms:created>
  <dcterms:modified xsi:type="dcterms:W3CDTF">2025-10-09T07:27:14Z</dcterms:modified>
</cp:coreProperties>
</file>